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68" r:id="rId2"/>
    <p:sldId id="259" r:id="rId3"/>
    <p:sldId id="260" r:id="rId4"/>
    <p:sldId id="261" r:id="rId5"/>
    <p:sldId id="306" r:id="rId6"/>
    <p:sldId id="284" r:id="rId7"/>
    <p:sldId id="307" r:id="rId8"/>
    <p:sldId id="308" r:id="rId9"/>
    <p:sldId id="310" r:id="rId10"/>
    <p:sldId id="309" r:id="rId11"/>
    <p:sldId id="286" r:id="rId12"/>
    <p:sldId id="311" r:id="rId13"/>
    <p:sldId id="320" r:id="rId14"/>
    <p:sldId id="321" r:id="rId15"/>
    <p:sldId id="313" r:id="rId16"/>
    <p:sldId id="322" r:id="rId17"/>
    <p:sldId id="324" r:id="rId18"/>
    <p:sldId id="323" r:id="rId19"/>
    <p:sldId id="325" r:id="rId20"/>
    <p:sldId id="326" r:id="rId21"/>
    <p:sldId id="327" r:id="rId22"/>
    <p:sldId id="328" r:id="rId23"/>
    <p:sldId id="329" r:id="rId24"/>
    <p:sldId id="330" r:id="rId25"/>
    <p:sldId id="269" r:id="rId26"/>
    <p:sldId id="331" r:id="rId27"/>
    <p:sldId id="332" r:id="rId28"/>
    <p:sldId id="298" r:id="rId29"/>
    <p:sldId id="333" r:id="rId30"/>
    <p:sldId id="334" r:id="rId31"/>
    <p:sldId id="299" r:id="rId32"/>
    <p:sldId id="294" r:id="rId33"/>
    <p:sldId id="345" r:id="rId34"/>
    <p:sldId id="335" r:id="rId35"/>
    <p:sldId id="346" r:id="rId36"/>
    <p:sldId id="336" r:id="rId37"/>
    <p:sldId id="347" r:id="rId38"/>
    <p:sldId id="267" r:id="rId39"/>
  </p:sldIdLst>
  <p:sldSz cx="18288000" cy="10287000"/>
  <p:notesSz cx="10287000" cy="18288000"/>
  <p:embeddedFontLst>
    <p:embeddedFont>
      <p:font typeface="경기천년제목V Bold" panose="02020803020101020101" pitchFamily="18" charset="-127"/>
      <p:bold r:id="rId41"/>
    </p:embeddedFont>
    <p:embeddedFont>
      <p:font typeface="Nanum Gothic" panose="020B0600000101010101" charset="-127"/>
      <p:regular r:id="rId42"/>
      <p:bold r:id="rId43"/>
    </p:embeddedFont>
    <p:embeddedFont>
      <p:font typeface="Nanum Myeongjo" panose="020B0600000101010101" charset="-127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Noto Sans KR Black" panose="020B0A00000000000000" pitchFamily="34" charset="-127"/>
      <p:bold r:id="rId48"/>
    </p:embeddedFont>
    <p:embeddedFont>
      <p:font typeface="Noto Sans KR" panose="020B0500000000000000" pitchFamily="34" charset="-127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Noto Sans KR Medium" panose="020B0600000000000000" pitchFamily="34" charset="-127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9E4"/>
    <a:srgbClr val="656878"/>
    <a:srgbClr val="A4AAC2"/>
    <a:srgbClr val="EEEEEE"/>
    <a:srgbClr val="E3E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7"/>
    <p:restoredTop sz="94677"/>
  </p:normalViewPr>
  <p:slideViewPr>
    <p:cSldViewPr>
      <p:cViewPr>
        <p:scale>
          <a:sx n="64" d="100"/>
          <a:sy n="64" d="100"/>
        </p:scale>
        <p:origin x="1272" y="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431FD-12AB-134E-9097-B72C6C660D5C}" type="datetimeFigureOut">
              <a:rPr kumimoji="1" lang="ko-Kore-KR" altLang="en-US" smtClean="0"/>
              <a:t>03/08/2022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A59AF-9652-3143-8172-17FC65DE5D7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234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59AF-9652-3143-8172-17FC65DE5D7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4709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A59AF-9652-3143-8172-17FC65DE5D7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475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59AF-9652-3143-8172-17FC65DE5D73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6279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59AF-9652-3143-8172-17FC65DE5D73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047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11">
            <a:extLst>
              <a:ext uri="{FF2B5EF4-FFF2-40B4-BE49-F238E27FC236}">
                <a16:creationId xmlns:a16="http://schemas.microsoft.com/office/drawing/2014/main" id="{20B9206B-22D7-2A4C-A132-4D84408B655D}"/>
              </a:ext>
            </a:extLst>
          </p:cNvPr>
          <p:cNvSpPr txBox="1"/>
          <p:nvPr/>
        </p:nvSpPr>
        <p:spPr>
          <a:xfrm rot="16200000">
            <a:off x="-2481146" y="4958834"/>
            <a:ext cx="62053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spc="1500" dirty="0">
                <a:solidFill>
                  <a:srgbClr val="E3E9F2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- COSMETIC BRAND -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7C6546-7BDA-A44C-9DF9-9267F097151A}"/>
              </a:ext>
            </a:extLst>
          </p:cNvPr>
          <p:cNvSpPr/>
          <p:nvPr/>
        </p:nvSpPr>
        <p:spPr>
          <a:xfrm>
            <a:off x="1313816" y="0"/>
            <a:ext cx="7829039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6285" y="2644634"/>
            <a:ext cx="1743153" cy="59753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1714F2DA-248C-5A4E-8464-A00BECC5A240}"/>
              </a:ext>
            </a:extLst>
          </p:cNvPr>
          <p:cNvGrpSpPr/>
          <p:nvPr/>
        </p:nvGrpSpPr>
        <p:grpSpPr>
          <a:xfrm>
            <a:off x="6080546" y="2013574"/>
            <a:ext cx="10893638" cy="6259853"/>
            <a:chOff x="5344394" y="2013574"/>
            <a:chExt cx="10893638" cy="625985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2F05F88-DC85-6A4A-9A67-43EC30065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7000" contrast="-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91" b="15877"/>
            <a:stretch/>
          </p:blipFill>
          <p:spPr>
            <a:xfrm>
              <a:off x="5344394" y="2013575"/>
              <a:ext cx="7339461" cy="6259852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1D2C522-60F6-514A-86B9-56702A981C21}"/>
                </a:ext>
              </a:extLst>
            </p:cNvPr>
            <p:cNvGrpSpPr/>
            <p:nvPr/>
          </p:nvGrpSpPr>
          <p:grpSpPr>
            <a:xfrm>
              <a:off x="12673461" y="2013574"/>
              <a:ext cx="3564571" cy="6259852"/>
              <a:chOff x="12673461" y="2013574"/>
              <a:chExt cx="3564571" cy="6259852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33B5BF6-9D10-134B-80F4-6F1F40C700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9" t="1816" r="1575" b="1490"/>
              <a:stretch/>
            </p:blipFill>
            <p:spPr>
              <a:xfrm>
                <a:off x="12683855" y="2013574"/>
                <a:ext cx="3554177" cy="4368408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9E23908-90FD-DB4C-94E3-D56DD8A11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651" b="7012"/>
              <a:stretch/>
            </p:blipFill>
            <p:spPr>
              <a:xfrm>
                <a:off x="12673461" y="6274680"/>
                <a:ext cx="3564571" cy="1998746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DDBD83-3A9B-B64E-943F-5358735873FD}"/>
              </a:ext>
            </a:extLst>
          </p:cNvPr>
          <p:cNvSpPr/>
          <p:nvPr/>
        </p:nvSpPr>
        <p:spPr>
          <a:xfrm>
            <a:off x="1827712" y="7677297"/>
            <a:ext cx="3858156" cy="45719"/>
          </a:xfrm>
          <a:prstGeom prst="rect">
            <a:avLst/>
          </a:prstGeom>
          <a:solidFill>
            <a:srgbClr val="C2C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Object 11">
            <a:extLst>
              <a:ext uri="{FF2B5EF4-FFF2-40B4-BE49-F238E27FC236}">
                <a16:creationId xmlns:a16="http://schemas.microsoft.com/office/drawing/2014/main" id="{BFD74687-2806-4849-BDDF-C77A9F8633F1}"/>
              </a:ext>
            </a:extLst>
          </p:cNvPr>
          <p:cNvSpPr txBox="1"/>
          <p:nvPr/>
        </p:nvSpPr>
        <p:spPr>
          <a:xfrm>
            <a:off x="2222440" y="6168768"/>
            <a:ext cx="27958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기획 </a:t>
            </a:r>
            <a:r>
              <a:rPr lang="en-US" altLang="ko-KR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•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디자인 </a:t>
            </a:r>
            <a:r>
              <a:rPr lang="en-US" altLang="ko-KR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•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화면 구현</a:t>
            </a:r>
            <a:endParaRPr lang="en-US" sz="20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8" name="Object 11">
            <a:extLst>
              <a:ext uri="{FF2B5EF4-FFF2-40B4-BE49-F238E27FC236}">
                <a16:creationId xmlns:a16="http://schemas.microsoft.com/office/drawing/2014/main" id="{C06CE9AD-A7EB-B24C-8E8C-A6D306A866CB}"/>
              </a:ext>
            </a:extLst>
          </p:cNvPr>
          <p:cNvSpPr txBox="1"/>
          <p:nvPr/>
        </p:nvSpPr>
        <p:spPr>
          <a:xfrm>
            <a:off x="2412363" y="6719179"/>
            <a:ext cx="24160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박영언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9" name="Object 11">
            <a:extLst>
              <a:ext uri="{FF2B5EF4-FFF2-40B4-BE49-F238E27FC236}">
                <a16:creationId xmlns:a16="http://schemas.microsoft.com/office/drawing/2014/main" id="{2F638E57-9EAA-C843-AD37-EA87258605F6}"/>
              </a:ext>
            </a:extLst>
          </p:cNvPr>
          <p:cNvSpPr txBox="1"/>
          <p:nvPr/>
        </p:nvSpPr>
        <p:spPr>
          <a:xfrm>
            <a:off x="11353800" y="8587073"/>
            <a:ext cx="56203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400" dirty="0" err="1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반응형</a:t>
            </a:r>
            <a:r>
              <a:rPr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웹 구현과 </a:t>
            </a:r>
            <a:r>
              <a:rPr 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UI/UX </a:t>
            </a:r>
            <a:r>
              <a:rPr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설계 및 </a:t>
            </a:r>
            <a:r>
              <a:rPr lang="en-US" altLang="ko-KR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Redesign</a:t>
            </a:r>
            <a:endParaRPr lang="en-US" sz="24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2" name="Object 11">
            <a:extLst>
              <a:ext uri="{FF2B5EF4-FFF2-40B4-BE49-F238E27FC236}">
                <a16:creationId xmlns:a16="http://schemas.microsoft.com/office/drawing/2014/main" id="{0F17E141-DD49-5F47-833D-589FB6039536}"/>
              </a:ext>
            </a:extLst>
          </p:cNvPr>
          <p:cNvSpPr txBox="1"/>
          <p:nvPr/>
        </p:nvSpPr>
        <p:spPr>
          <a:xfrm>
            <a:off x="11582400" y="342900"/>
            <a:ext cx="6477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Open</a:t>
            </a:r>
            <a:r>
              <a:rPr lang="ko-KR" altLang="en-US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API</a:t>
            </a:r>
            <a:r>
              <a:rPr lang="ko-KR" altLang="en-US" dirty="0" err="1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활용한 스마트 웹 </a:t>
            </a:r>
            <a:r>
              <a:rPr lang="en-US" altLang="ko-KR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&amp;</a:t>
            </a:r>
            <a:r>
              <a:rPr lang="ko-KR" altLang="en-US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앱 콘텐츠 실무 개발자 양성과정</a:t>
            </a:r>
            <a:endParaRPr lang="en-US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8E079A4B-D9B6-6D4B-8AA5-2649DBF987E5}"/>
              </a:ext>
            </a:extLst>
          </p:cNvPr>
          <p:cNvSpPr txBox="1"/>
          <p:nvPr/>
        </p:nvSpPr>
        <p:spPr>
          <a:xfrm>
            <a:off x="1827712" y="3648358"/>
            <a:ext cx="37076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rgbClr val="656878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Brand Redesign</a:t>
            </a: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7EC78E70-086E-8D4B-8B34-92E3DEDA39BB}"/>
              </a:ext>
            </a:extLst>
          </p:cNvPr>
          <p:cNvSpPr txBox="1"/>
          <p:nvPr/>
        </p:nvSpPr>
        <p:spPr>
          <a:xfrm>
            <a:off x="1830950" y="4433458"/>
            <a:ext cx="594145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endParaRPr lang="en-US" sz="6000" b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11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9">
            <a:extLst>
              <a:ext uri="{FF2B5EF4-FFF2-40B4-BE49-F238E27FC236}">
                <a16:creationId xmlns:a16="http://schemas.microsoft.com/office/drawing/2014/main" id="{2FFF97D1-E3C0-CF43-9010-913F86CDF7C0}"/>
              </a:ext>
            </a:extLst>
          </p:cNvPr>
          <p:cNvSpPr txBox="1"/>
          <p:nvPr/>
        </p:nvSpPr>
        <p:spPr>
          <a:xfrm>
            <a:off x="5785442" y="1850272"/>
            <a:ext cx="1129102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상위 과정을 통해 ‘</a:t>
            </a:r>
            <a:r>
              <a:rPr lang="en-US" altLang="ko-KR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NONFICTION’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의 웹 페이지에서 장단점을 찾고 이를 완성도 있는 웹 페이지 제작의 중요 요소로 참고</a:t>
            </a:r>
            <a:endParaRPr lang="en-US" altLang="ko-KR" sz="20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grpSp>
        <p:nvGrpSpPr>
          <p:cNvPr id="9" name="그룹 1002">
            <a:extLst>
              <a:ext uri="{FF2B5EF4-FFF2-40B4-BE49-F238E27FC236}">
                <a16:creationId xmlns:a16="http://schemas.microsoft.com/office/drawing/2014/main" id="{89F82681-33B2-F346-9E7A-B14FD4959EB6}"/>
              </a:ext>
            </a:extLst>
          </p:cNvPr>
          <p:cNvGrpSpPr/>
          <p:nvPr/>
        </p:nvGrpSpPr>
        <p:grpSpPr>
          <a:xfrm>
            <a:off x="891279" y="4152900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1FA12F69-7A55-4B4A-BC89-B9B18E32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979D51B-ABC9-9549-86A5-8097AC054A9B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65F019B-D674-984D-BC85-0AEDC01846B6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Intention of the plan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0FF12-FB5E-AE43-987B-DAAFA9CDC9E8}"/>
              </a:ext>
            </a:extLst>
          </p:cNvPr>
          <p:cNvSpPr/>
          <p:nvPr/>
        </p:nvSpPr>
        <p:spPr>
          <a:xfrm>
            <a:off x="5816672" y="6057900"/>
            <a:ext cx="11880000" cy="45719"/>
          </a:xfrm>
          <a:prstGeom prst="rect">
            <a:avLst/>
          </a:prstGeom>
          <a:solidFill>
            <a:srgbClr val="C2C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F92254B-BADC-1140-9B3B-D9BED2374571}"/>
              </a:ext>
            </a:extLst>
          </p:cNvPr>
          <p:cNvSpPr/>
          <p:nvPr/>
        </p:nvSpPr>
        <p:spPr>
          <a:xfrm>
            <a:off x="5924264" y="3262728"/>
            <a:ext cx="2090602" cy="20906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장점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4A62A9F-66F6-1143-83A0-0A287CFAB35A}"/>
              </a:ext>
            </a:extLst>
          </p:cNvPr>
          <p:cNvSpPr/>
          <p:nvPr/>
        </p:nvSpPr>
        <p:spPr>
          <a:xfrm>
            <a:off x="8689446" y="3417282"/>
            <a:ext cx="2630476" cy="17814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감각적인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비대칭 </a:t>
            </a:r>
            <a:endParaRPr kumimoji="1"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이미지 배치 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D1DC618-2DE0-5E4A-BB3A-448F875E9C85}"/>
              </a:ext>
            </a:extLst>
          </p:cNvPr>
          <p:cNvSpPr/>
          <p:nvPr/>
        </p:nvSpPr>
        <p:spPr>
          <a:xfrm>
            <a:off x="11792485" y="3417282"/>
            <a:ext cx="2630476" cy="17814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역동적인 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Scroll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1EF28E6-4C02-B74A-93F4-0F47116BFE1A}"/>
              </a:ext>
            </a:extLst>
          </p:cNvPr>
          <p:cNvSpPr/>
          <p:nvPr/>
        </p:nvSpPr>
        <p:spPr>
          <a:xfrm>
            <a:off x="5924264" y="6680486"/>
            <a:ext cx="2090602" cy="209060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단점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021537E-65FD-744E-92F4-E1E5FBCF1717}"/>
              </a:ext>
            </a:extLst>
          </p:cNvPr>
          <p:cNvSpPr/>
          <p:nvPr/>
        </p:nvSpPr>
        <p:spPr>
          <a:xfrm>
            <a:off x="8689446" y="6835040"/>
            <a:ext cx="2630476" cy="17814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Text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부재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9DBB749-A32A-4841-A872-7C148D7C4358}"/>
              </a:ext>
            </a:extLst>
          </p:cNvPr>
          <p:cNvSpPr/>
          <p:nvPr/>
        </p:nvSpPr>
        <p:spPr>
          <a:xfrm>
            <a:off x="11792485" y="6835040"/>
            <a:ext cx="2630476" cy="17814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Navigation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의 가시성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7FE209E-F42A-8945-9C04-AD2DFC587EFB}"/>
              </a:ext>
            </a:extLst>
          </p:cNvPr>
          <p:cNvSpPr/>
          <p:nvPr/>
        </p:nvSpPr>
        <p:spPr>
          <a:xfrm>
            <a:off x="14895524" y="3417282"/>
            <a:ext cx="2630476" cy="17814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깔끔하고 세련된</a:t>
            </a:r>
            <a:endParaRPr kumimoji="1"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Color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조합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0B9561F-2CF8-6644-9508-3B9980D4148D}"/>
              </a:ext>
            </a:extLst>
          </p:cNvPr>
          <p:cNvSpPr/>
          <p:nvPr/>
        </p:nvSpPr>
        <p:spPr>
          <a:xfrm>
            <a:off x="14895524" y="6835040"/>
            <a:ext cx="2630476" cy="17814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모바일 버전 시</a:t>
            </a:r>
            <a:endParaRPr kumimoji="1" lang="en-US" altLang="ko-Kore-KR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Top 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버튼의 부재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8B042F5A-F8FE-F94C-A693-BF7F2EE75590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7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2538-F006-8148-91D9-4B51B1BF714F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ore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Information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E12DA47-F595-6741-9250-A7383FBCF755}"/>
              </a:ext>
            </a:extLst>
          </p:cNvPr>
          <p:cNvGrpSpPr/>
          <p:nvPr/>
        </p:nvGrpSpPr>
        <p:grpSpPr>
          <a:xfrm>
            <a:off x="5867367" y="3619500"/>
            <a:ext cx="8939820" cy="553998"/>
            <a:chOff x="5867400" y="3172130"/>
            <a:chExt cx="8939820" cy="553998"/>
          </a:xfrm>
        </p:grpSpPr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3AB234AA-AF4E-2546-8195-5F8F5B06A55F}"/>
                </a:ext>
              </a:extLst>
            </p:cNvPr>
            <p:cNvSpPr txBox="1"/>
            <p:nvPr/>
          </p:nvSpPr>
          <p:spPr>
            <a:xfrm>
              <a:off x="8991600" y="3172130"/>
              <a:ext cx="581562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000" b="1" dirty="0">
                  <a:latin typeface="Nanum Myeongjo" panose="02020603020101020101" pitchFamily="18" charset="-127"/>
                  <a:ea typeface="Nanum Myeongjo" panose="02020603020101020101" pitchFamily="18" charset="-127"/>
                  <a:cs typeface="Noto Sans CJK KR Black" pitchFamily="34" charset="0"/>
                </a:rPr>
                <a:t>NONFICTION</a:t>
              </a:r>
              <a:endPara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881EF7-C8E5-284D-8386-4B487D07686C}"/>
                </a:ext>
              </a:extLst>
            </p:cNvPr>
            <p:cNvSpPr txBox="1"/>
            <p:nvPr/>
          </p:nvSpPr>
          <p:spPr>
            <a:xfrm>
              <a:off x="5867400" y="3172130"/>
              <a:ext cx="27078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ore-KR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웹</a:t>
              </a:r>
              <a:r>
                <a:rPr kumimoji="1" lang="ko-KR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페이지 </a:t>
              </a:r>
              <a:r>
                <a:rPr kumimoji="1" lang="ko-Kore-KR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이름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6042F2-D305-374D-9CA2-FB8F7AD958FD}"/>
              </a:ext>
            </a:extLst>
          </p:cNvPr>
          <p:cNvGrpSpPr/>
          <p:nvPr/>
        </p:nvGrpSpPr>
        <p:grpSpPr>
          <a:xfrm>
            <a:off x="5867367" y="8093793"/>
            <a:ext cx="8939820" cy="553998"/>
            <a:chOff x="5867400" y="5958474"/>
            <a:chExt cx="8939820" cy="553998"/>
          </a:xfrm>
        </p:grpSpPr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0513F16C-4769-7545-B89F-F69F04A84F4B}"/>
                </a:ext>
              </a:extLst>
            </p:cNvPr>
            <p:cNvSpPr txBox="1"/>
            <p:nvPr/>
          </p:nvSpPr>
          <p:spPr>
            <a:xfrm>
              <a:off x="8991600" y="5958474"/>
              <a:ext cx="581562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모바일</a:t>
              </a:r>
              <a:r>
                <a:rPr lang="en-US" altLang="ko-KR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,</a:t>
              </a:r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 태블릿 </a:t>
              </a:r>
              <a:r>
                <a:rPr lang="en-US" altLang="ko-KR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PC, PC</a:t>
              </a:r>
              <a:endPara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1764BE-C7DD-A44A-A593-CF631B1FFAF2}"/>
                </a:ext>
              </a:extLst>
            </p:cNvPr>
            <p:cNvSpPr txBox="1"/>
            <p:nvPr/>
          </p:nvSpPr>
          <p:spPr>
            <a:xfrm>
              <a:off x="5867400" y="5958474"/>
              <a:ext cx="27078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이용 플랫폼</a:t>
              </a:r>
              <a:endParaRPr kumimoji="1" lang="ko-Kore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D0AE74-78CD-D74D-A55B-EB8408857BA5}"/>
              </a:ext>
            </a:extLst>
          </p:cNvPr>
          <p:cNvGrpSpPr/>
          <p:nvPr/>
        </p:nvGrpSpPr>
        <p:grpSpPr>
          <a:xfrm>
            <a:off x="5867367" y="6975219"/>
            <a:ext cx="8939820" cy="553998"/>
            <a:chOff x="5867400" y="5179435"/>
            <a:chExt cx="8939820" cy="553998"/>
          </a:xfrm>
        </p:grpSpPr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B43655D2-AF7C-0A4C-B237-7C82973B23E0}"/>
                </a:ext>
              </a:extLst>
            </p:cNvPr>
            <p:cNvSpPr txBox="1"/>
            <p:nvPr/>
          </p:nvSpPr>
          <p:spPr>
            <a:xfrm>
              <a:off x="8991600" y="5179435"/>
              <a:ext cx="581562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생활</a:t>
              </a:r>
              <a:r>
                <a:rPr lang="en-US" altLang="ko-KR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/</a:t>
              </a:r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쇼핑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46E27D-6CE3-7344-8560-76523AC3B892}"/>
                </a:ext>
              </a:extLst>
            </p:cNvPr>
            <p:cNvSpPr txBox="1"/>
            <p:nvPr/>
          </p:nvSpPr>
          <p:spPr>
            <a:xfrm>
              <a:off x="5867400" y="5179435"/>
              <a:ext cx="27078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장르</a:t>
              </a:r>
              <a:endParaRPr kumimoji="1" lang="ko-Kore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96F820-CD07-064E-AD82-7F821EB50B4E}"/>
              </a:ext>
            </a:extLst>
          </p:cNvPr>
          <p:cNvGrpSpPr/>
          <p:nvPr/>
        </p:nvGrpSpPr>
        <p:grpSpPr>
          <a:xfrm>
            <a:off x="5867367" y="5856646"/>
            <a:ext cx="8939820" cy="553998"/>
            <a:chOff x="5867400" y="4529217"/>
            <a:chExt cx="8939820" cy="553998"/>
          </a:xfrm>
        </p:grpSpPr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AC93782B-B047-9747-8DA9-A3E74182AAC7}"/>
                </a:ext>
              </a:extLst>
            </p:cNvPr>
            <p:cNvSpPr txBox="1"/>
            <p:nvPr/>
          </p:nvSpPr>
          <p:spPr>
            <a:xfrm>
              <a:off x="8991600" y="4529217"/>
              <a:ext cx="581562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브랜드 홍보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E9911C-C7E9-2F44-8681-B6B97DA79172}"/>
                </a:ext>
              </a:extLst>
            </p:cNvPr>
            <p:cNvSpPr txBox="1"/>
            <p:nvPr/>
          </p:nvSpPr>
          <p:spPr>
            <a:xfrm>
              <a:off x="5867400" y="4529217"/>
              <a:ext cx="27078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주요 기능</a:t>
              </a:r>
              <a:endParaRPr kumimoji="1" lang="ko-Kore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5B54444-1898-F14B-A8C8-B331E59A0EFC}"/>
              </a:ext>
            </a:extLst>
          </p:cNvPr>
          <p:cNvGrpSpPr/>
          <p:nvPr/>
        </p:nvGrpSpPr>
        <p:grpSpPr>
          <a:xfrm>
            <a:off x="5867367" y="4738073"/>
            <a:ext cx="8939820" cy="553998"/>
            <a:chOff x="5867400" y="3850756"/>
            <a:chExt cx="8939820" cy="553998"/>
          </a:xfrm>
        </p:grpSpPr>
        <p:sp>
          <p:nvSpPr>
            <p:cNvPr id="39" name="Object 9">
              <a:extLst>
                <a:ext uri="{FF2B5EF4-FFF2-40B4-BE49-F238E27FC236}">
                  <a16:creationId xmlns:a16="http://schemas.microsoft.com/office/drawing/2014/main" id="{B8E1FA06-FECD-6A4B-90F0-535EC851D93C}"/>
                </a:ext>
              </a:extLst>
            </p:cNvPr>
            <p:cNvSpPr txBox="1"/>
            <p:nvPr/>
          </p:nvSpPr>
          <p:spPr>
            <a:xfrm>
              <a:off x="8991600" y="3850756"/>
              <a:ext cx="5815620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메인 홈 화면</a:t>
              </a:r>
              <a:r>
                <a:rPr lang="en-US" altLang="ko-KR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 </a:t>
              </a:r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페이지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AF27AF-667A-1B4C-8F81-1BB6864692A0}"/>
                </a:ext>
              </a:extLst>
            </p:cNvPr>
            <p:cNvSpPr txBox="1"/>
            <p:nvPr/>
          </p:nvSpPr>
          <p:spPr>
            <a:xfrm>
              <a:off x="5867400" y="3850756"/>
              <a:ext cx="27078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화면 주제</a:t>
              </a:r>
              <a:endParaRPr kumimoji="1" lang="ko-Kore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  <p:sp>
        <p:nvSpPr>
          <p:cNvPr id="45" name="Object 2">
            <a:extLst>
              <a:ext uri="{FF2B5EF4-FFF2-40B4-BE49-F238E27FC236}">
                <a16:creationId xmlns:a16="http://schemas.microsoft.com/office/drawing/2014/main" id="{AF9E687E-150A-9A49-886F-85D7D1C0EBDD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869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D99FD7-8FC2-6843-85CC-31CA0B529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39" y="3437626"/>
            <a:ext cx="11290300" cy="5969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14262A-3233-A44F-9370-E074FDDD238D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Flow Chart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37059C47-1274-164A-B384-14DBD570CD3D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071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DDAB28-367B-5D47-AA56-C85B2A1680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6"/>
          <a:stretch/>
        </p:blipFill>
        <p:spPr>
          <a:xfrm>
            <a:off x="12344400" y="620266"/>
            <a:ext cx="2492277" cy="7554179"/>
          </a:xfrm>
          <a:prstGeom prst="rect">
            <a:avLst/>
          </a:prstGeom>
        </p:spPr>
      </p:pic>
      <p:sp>
        <p:nvSpPr>
          <p:cNvPr id="31" name="Object 9">
            <a:extLst>
              <a:ext uri="{FF2B5EF4-FFF2-40B4-BE49-F238E27FC236}">
                <a16:creationId xmlns:a16="http://schemas.microsoft.com/office/drawing/2014/main" id="{D8FF177B-04E3-9841-89F8-CF222FB554DF}"/>
              </a:ext>
            </a:extLst>
          </p:cNvPr>
          <p:cNvSpPr txBox="1"/>
          <p:nvPr/>
        </p:nvSpPr>
        <p:spPr>
          <a:xfrm>
            <a:off x="5866118" y="3402384"/>
            <a:ext cx="6423122" cy="64988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ko-KR" sz="3000" dirty="0" smtClean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Main Color :         #000,        #</a:t>
            </a:r>
            <a:r>
              <a:rPr lang="en-US" altLang="ko-KR" sz="3000" dirty="0" err="1" smtClean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fff</a:t>
            </a:r>
            <a:endParaRPr lang="en-US" altLang="ko-KR" sz="3000" dirty="0" smtClean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endParaRPr lang="en-US" altLang="ko-KR" sz="2800" dirty="0" smtClean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en-US" altLang="ko-KR" sz="3000" dirty="0" smtClean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Fonts 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: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나눔 명조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Noto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Sans KR</a:t>
            </a:r>
          </a:p>
          <a:p>
            <a:endParaRPr lang="en-US" altLang="ko-KR" sz="28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Navigation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: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오른쪽을 향하는 슬라이드 메뉴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endParaRPr lang="en-US" altLang="ko-KR" sz="28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Top 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버튼 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: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Mobile,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Tablet,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PC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버전에 관계없이 회전식 스크롤 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Top 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버튼 항상 배치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endParaRPr lang="en-US" altLang="ko-KR" sz="105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en-US" altLang="ko-KR" sz="2400" dirty="0">
                <a:solidFill>
                  <a:srgbClr val="A4AAC2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- </a:t>
            </a:r>
            <a:r>
              <a:rPr lang="ko-KR" altLang="en-US" sz="2400" dirty="0">
                <a:solidFill>
                  <a:srgbClr val="A4AAC2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모바일</a:t>
            </a:r>
            <a:r>
              <a:rPr lang="en-US" altLang="ko-KR" sz="2400" dirty="0">
                <a:solidFill>
                  <a:srgbClr val="A4AAC2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  </a:t>
            </a:r>
            <a:r>
              <a:rPr lang="ko-KR" altLang="en-US" sz="2400" dirty="0">
                <a:solidFill>
                  <a:srgbClr val="A4AAC2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태블릿 버전 </a:t>
            </a:r>
            <a:r>
              <a:rPr lang="en-US" altLang="ko-KR" sz="2400" dirty="0">
                <a:solidFill>
                  <a:srgbClr val="A4AAC2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:</a:t>
            </a:r>
            <a:r>
              <a:rPr lang="ko-KR" altLang="en-US" sz="2400" dirty="0">
                <a:solidFill>
                  <a:srgbClr val="A4AAC2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우측 하단 배치</a:t>
            </a:r>
            <a:endParaRPr lang="en-US" altLang="ko-KR" sz="2400" dirty="0">
              <a:solidFill>
                <a:srgbClr val="A4AAC2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en-US" altLang="ko-KR" sz="2400" dirty="0">
                <a:solidFill>
                  <a:srgbClr val="A4AAC2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- PC</a:t>
            </a:r>
            <a:r>
              <a:rPr lang="ko-KR" altLang="en-US" sz="2400" dirty="0">
                <a:solidFill>
                  <a:srgbClr val="A4AAC2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버전 </a:t>
            </a:r>
            <a:r>
              <a:rPr lang="en-US" altLang="ko-KR" sz="2400" dirty="0">
                <a:solidFill>
                  <a:srgbClr val="A4AAC2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:</a:t>
            </a:r>
            <a:r>
              <a:rPr lang="ko-KR" altLang="en-US" sz="2400" dirty="0">
                <a:solidFill>
                  <a:srgbClr val="A4AAC2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가운데 배치</a:t>
            </a:r>
            <a:endParaRPr lang="en-US" altLang="ko-KR" sz="2400" dirty="0">
              <a:solidFill>
                <a:srgbClr val="A4AAC2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AC56EA8-2E9F-BC41-A69C-237ACE409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2" b="1620"/>
          <a:stretch/>
        </p:blipFill>
        <p:spPr>
          <a:xfrm>
            <a:off x="15240000" y="1787190"/>
            <a:ext cx="2492277" cy="81140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8CE56B1-80C8-2940-8C4C-B693CA28451D}"/>
              </a:ext>
            </a:extLst>
          </p:cNvPr>
          <p:cNvSpPr txBox="1"/>
          <p:nvPr/>
        </p:nvSpPr>
        <p:spPr>
          <a:xfrm>
            <a:off x="5866118" y="2848386"/>
            <a:ext cx="4801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300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스타일 </a:t>
            </a:r>
            <a:r>
              <a:rPr kumimoji="1" lang="ko-KR" altLang="en-US" sz="300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가이드 및 기본 설정</a:t>
            </a:r>
            <a:endParaRPr kumimoji="1" lang="ko-Kore-KR" altLang="en-US" sz="3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C29F5-7A10-D647-9D19-206576272AFE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Mobile (base)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E107791C-4EA8-8949-A659-EDE52B0DFDD2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54199" y="3739055"/>
            <a:ext cx="408801" cy="40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954399" y="3739055"/>
            <a:ext cx="408801" cy="4088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292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3" y="880374"/>
            <a:ext cx="465395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01FB03-BEA7-3E42-86EF-8EE04DF9960B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Mobile (base)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DDAB28-367B-5D47-AA56-C85B2A1680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6"/>
          <a:stretch/>
        </p:blipFill>
        <p:spPr>
          <a:xfrm>
            <a:off x="13903619" y="408720"/>
            <a:ext cx="3124200" cy="9469559"/>
          </a:xfrm>
          <a:prstGeom prst="rect">
            <a:avLst/>
          </a:prstGeom>
        </p:spPr>
      </p:pic>
      <p:sp>
        <p:nvSpPr>
          <p:cNvPr id="25" name="Object 9">
            <a:extLst>
              <a:ext uri="{FF2B5EF4-FFF2-40B4-BE49-F238E27FC236}">
                <a16:creationId xmlns:a16="http://schemas.microsoft.com/office/drawing/2014/main" id="{939F764E-176C-904B-A386-2C4130B31716}"/>
              </a:ext>
            </a:extLst>
          </p:cNvPr>
          <p:cNvSpPr txBox="1"/>
          <p:nvPr/>
        </p:nvSpPr>
        <p:spPr>
          <a:xfrm>
            <a:off x="5961193" y="3843358"/>
            <a:ext cx="647703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햄버거 메뉴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로고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장바구니 아이콘 배치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5961194" y="3025908"/>
            <a:ext cx="270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헤더</a:t>
            </a:r>
            <a:endParaRPr kumimoji="1" lang="ko-Kore-KR" altLang="en-US" sz="3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D885B3-3922-6849-BC50-89115BF98B98}"/>
              </a:ext>
            </a:extLst>
          </p:cNvPr>
          <p:cNvGrpSpPr/>
          <p:nvPr/>
        </p:nvGrpSpPr>
        <p:grpSpPr>
          <a:xfrm>
            <a:off x="5961193" y="4749777"/>
            <a:ext cx="6477033" cy="1371448"/>
            <a:chOff x="5867366" y="4852209"/>
            <a:chExt cx="6477033" cy="1371448"/>
          </a:xfrm>
        </p:grpSpPr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80E25063-9EAC-D748-8142-682A4D8AF4B0}"/>
                </a:ext>
              </a:extLst>
            </p:cNvPr>
            <p:cNvSpPr txBox="1"/>
            <p:nvPr/>
          </p:nvSpPr>
          <p:spPr>
            <a:xfrm>
              <a:off x="5867366" y="5669659"/>
              <a:ext cx="6477033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000" dirty="0" err="1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캐러셀을</a:t>
              </a:r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 사용하여 동적인 기능 추가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8521EB-785F-314C-85D4-FD708B5FEBF8}"/>
                </a:ext>
              </a:extLst>
            </p:cNvPr>
            <p:cNvSpPr txBox="1"/>
            <p:nvPr/>
          </p:nvSpPr>
          <p:spPr>
            <a:xfrm>
              <a:off x="5867367" y="4852209"/>
              <a:ext cx="27078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3000" dirty="0">
                  <a:solidFill>
                    <a:srgbClr val="A4AAC2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메인 콘텐츠</a:t>
              </a:r>
              <a:endParaRPr kumimoji="1" lang="ko-Kore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0433F31-1855-6049-9B96-DD8C16B0F600}"/>
              </a:ext>
            </a:extLst>
          </p:cNvPr>
          <p:cNvGrpSpPr/>
          <p:nvPr/>
        </p:nvGrpSpPr>
        <p:grpSpPr>
          <a:xfrm>
            <a:off x="5961193" y="6473645"/>
            <a:ext cx="6477033" cy="3089455"/>
            <a:chOff x="5867366" y="6621048"/>
            <a:chExt cx="6477033" cy="3089455"/>
          </a:xfrm>
        </p:grpSpPr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D8FF177B-04E3-9841-89F8-CF222FB554DF}"/>
                </a:ext>
              </a:extLst>
            </p:cNvPr>
            <p:cNvSpPr txBox="1"/>
            <p:nvPr/>
          </p:nvSpPr>
          <p:spPr>
            <a:xfrm>
              <a:off x="5867366" y="7438498"/>
              <a:ext cx="6477033" cy="105780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양쪽의 여백을 두고 </a:t>
              </a:r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이미지와 텍스트를 중앙 정렬 하여 배치</a:t>
              </a:r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4EDDEE-6BD0-D644-BD28-0E0BFC0DDC86}"/>
                </a:ext>
              </a:extLst>
            </p:cNvPr>
            <p:cNvSpPr txBox="1"/>
            <p:nvPr/>
          </p:nvSpPr>
          <p:spPr>
            <a:xfrm>
              <a:off x="5867367" y="6621048"/>
              <a:ext cx="27078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3000" dirty="0">
                  <a:solidFill>
                    <a:srgbClr val="A4AAC2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서브 콘텐츠</a:t>
              </a:r>
              <a:r>
                <a:rPr kumimoji="1" lang="en-US" altLang="ko-KR" sz="3000" dirty="0">
                  <a:solidFill>
                    <a:srgbClr val="A4AAC2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1</a:t>
              </a:r>
              <a:endParaRPr kumimoji="1" lang="ko-Kore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8997E1AC-ACAD-2242-91D4-BCCC2F24EA42}"/>
                </a:ext>
              </a:extLst>
            </p:cNvPr>
            <p:cNvSpPr txBox="1"/>
            <p:nvPr/>
          </p:nvSpPr>
          <p:spPr>
            <a:xfrm>
              <a:off x="5867366" y="8652701"/>
              <a:ext cx="6477033" cy="105780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서브 콘텐츠 </a:t>
              </a:r>
              <a:r>
                <a:rPr lang="en-US" altLang="ko-KR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1</a:t>
              </a:r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이 끝난 뒤에는 </a:t>
              </a:r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로고를 배치하여 서브 콘텐츠 </a:t>
              </a:r>
              <a:r>
                <a:rPr lang="en-US" altLang="ko-KR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2</a:t>
              </a:r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와 분리 </a:t>
              </a:r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77933CDC-4E3D-8B4B-894B-E0EEDF79095F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왼쪽 대괄호 1"/>
          <p:cNvSpPr/>
          <p:nvPr/>
        </p:nvSpPr>
        <p:spPr>
          <a:xfrm>
            <a:off x="13557709" y="408720"/>
            <a:ext cx="246403" cy="696180"/>
          </a:xfrm>
          <a:prstGeom prst="lef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/>
        </p:nvSpPr>
        <p:spPr>
          <a:xfrm>
            <a:off x="13557709" y="1151341"/>
            <a:ext cx="246403" cy="1920823"/>
          </a:xfrm>
          <a:prstGeom prst="lef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대괄호 35"/>
          <p:cNvSpPr/>
          <p:nvPr/>
        </p:nvSpPr>
        <p:spPr>
          <a:xfrm>
            <a:off x="13557709" y="3300448"/>
            <a:ext cx="246403" cy="5729251"/>
          </a:xfrm>
          <a:prstGeom prst="lef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2361995" y="556755"/>
            <a:ext cx="1148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2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헤더</a:t>
            </a:r>
            <a:endParaRPr kumimoji="1" lang="ko-Kore-KR" altLang="en-US" sz="2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2361995" y="1757809"/>
            <a:ext cx="1148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메인</a:t>
            </a:r>
            <a:endParaRPr kumimoji="1" lang="en-US" altLang="ko-KR" sz="2000" dirty="0" smtClean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콘텐츠</a:t>
            </a:r>
            <a:endParaRPr kumimoji="1" lang="ko-Kore-KR" altLang="en-US" sz="2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2337739" y="5811130"/>
            <a:ext cx="1148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서브</a:t>
            </a:r>
            <a:endParaRPr kumimoji="1" lang="en-US" altLang="ko-KR" sz="2000" dirty="0" smtClean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콘텐츠 </a:t>
            </a:r>
            <a:r>
              <a:rPr kumimoji="1" lang="en-US" altLang="ko-KR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</a:t>
            </a:r>
            <a:endParaRPr kumimoji="1" lang="ko-Kore-KR" altLang="en-US" sz="2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582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FCD0FDE-898D-B444-80DE-EA649A17BC60}"/>
              </a:ext>
            </a:extLst>
          </p:cNvPr>
          <p:cNvGrpSpPr/>
          <p:nvPr/>
        </p:nvGrpSpPr>
        <p:grpSpPr>
          <a:xfrm>
            <a:off x="5972400" y="3675102"/>
            <a:ext cx="6477033" cy="2346192"/>
            <a:chOff x="5867366" y="3173311"/>
            <a:chExt cx="6477033" cy="2346192"/>
          </a:xfrm>
        </p:grpSpPr>
        <p:sp>
          <p:nvSpPr>
            <p:cNvPr id="36" name="Object 9">
              <a:extLst>
                <a:ext uri="{FF2B5EF4-FFF2-40B4-BE49-F238E27FC236}">
                  <a16:creationId xmlns:a16="http://schemas.microsoft.com/office/drawing/2014/main" id="{1611A7CF-38EE-7946-9C4B-B86612994A37}"/>
                </a:ext>
              </a:extLst>
            </p:cNvPr>
            <p:cNvSpPr txBox="1"/>
            <p:nvPr/>
          </p:nvSpPr>
          <p:spPr>
            <a:xfrm>
              <a:off x="5867366" y="3990761"/>
              <a:ext cx="6477033" cy="152874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서브 콘텐츠 </a:t>
              </a:r>
              <a:r>
                <a:rPr lang="en-US" altLang="ko-KR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1</a:t>
              </a:r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과의 분리를 위해 </a:t>
              </a:r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이미지를 화면에 </a:t>
              </a:r>
              <a:r>
                <a:rPr lang="en-US" altLang="ko-KR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100%</a:t>
              </a:r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로 채워 디자인의</a:t>
              </a:r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변화와 다른 공간감을 줌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ABC9A8-735A-8C45-A393-847FBEAA093B}"/>
                </a:ext>
              </a:extLst>
            </p:cNvPr>
            <p:cNvSpPr txBox="1"/>
            <p:nvPr/>
          </p:nvSpPr>
          <p:spPr>
            <a:xfrm>
              <a:off x="5867367" y="3173311"/>
              <a:ext cx="27078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3000" dirty="0">
                  <a:solidFill>
                    <a:srgbClr val="A4AAC2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서브 콘텐츠 </a:t>
              </a:r>
              <a:r>
                <a:rPr kumimoji="1" lang="en-US" altLang="ko-KR" sz="3000" dirty="0">
                  <a:solidFill>
                    <a:srgbClr val="A4AAC2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2</a:t>
              </a:r>
              <a:endParaRPr kumimoji="1" lang="ko-Kore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D1DB74-CD89-414A-AE3B-2BEC22766422}"/>
              </a:ext>
            </a:extLst>
          </p:cNvPr>
          <p:cNvGrpSpPr/>
          <p:nvPr/>
        </p:nvGrpSpPr>
        <p:grpSpPr>
          <a:xfrm>
            <a:off x="5972400" y="6865126"/>
            <a:ext cx="6477033" cy="2697974"/>
            <a:chOff x="5867366" y="6621048"/>
            <a:chExt cx="6477033" cy="2697974"/>
          </a:xfrm>
        </p:grpSpPr>
        <p:sp>
          <p:nvSpPr>
            <p:cNvPr id="42" name="Object 9">
              <a:extLst>
                <a:ext uri="{FF2B5EF4-FFF2-40B4-BE49-F238E27FC236}">
                  <a16:creationId xmlns:a16="http://schemas.microsoft.com/office/drawing/2014/main" id="{88C2C927-FA0C-5043-A7CA-A267C932E126}"/>
                </a:ext>
              </a:extLst>
            </p:cNvPr>
            <p:cNvSpPr txBox="1"/>
            <p:nvPr/>
          </p:nvSpPr>
          <p:spPr>
            <a:xfrm>
              <a:off x="5867366" y="7438498"/>
              <a:ext cx="6477033" cy="188052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메뉴들을 세로로 정렬하여 깔끔하게 배치하고 중요 사항은 아이콘을 넣어</a:t>
              </a:r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눈에 띄게 배치</a:t>
              </a:r>
            </a:p>
            <a:p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879326A-A817-B44E-8C66-19C85F0EFEB1}"/>
                </a:ext>
              </a:extLst>
            </p:cNvPr>
            <p:cNvSpPr txBox="1"/>
            <p:nvPr/>
          </p:nvSpPr>
          <p:spPr>
            <a:xfrm>
              <a:off x="5867367" y="6621048"/>
              <a:ext cx="27078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3000" dirty="0" err="1">
                  <a:solidFill>
                    <a:srgbClr val="A4AAC2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푸터</a:t>
              </a:r>
              <a:endParaRPr kumimoji="1" lang="ko-Kore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2ED8B1A-0E38-5B42-B0C6-2C5ACD1867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2" b="1620"/>
          <a:stretch/>
        </p:blipFill>
        <p:spPr>
          <a:xfrm>
            <a:off x="13922285" y="77486"/>
            <a:ext cx="3124200" cy="1017141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C6C799D-B1CF-2543-96B4-FF4188847E2F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Mobile (base)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E10A0472-E443-EB46-B518-379878E0D6AA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왼쪽 대괄호 20"/>
          <p:cNvSpPr/>
          <p:nvPr/>
        </p:nvSpPr>
        <p:spPr>
          <a:xfrm>
            <a:off x="13557709" y="114300"/>
            <a:ext cx="246403" cy="5576851"/>
          </a:xfrm>
          <a:prstGeom prst="lef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2337739" y="2472582"/>
            <a:ext cx="1148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서브</a:t>
            </a:r>
            <a:endParaRPr kumimoji="1" lang="en-US" altLang="ko-KR" sz="2000" dirty="0" smtClean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콘텐츠 </a:t>
            </a:r>
            <a:r>
              <a:rPr kumimoji="1" lang="en-US" altLang="ko-KR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2</a:t>
            </a:r>
            <a:endParaRPr kumimoji="1" lang="ko-Kore-KR" altLang="en-US" sz="2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4" name="왼쪽 대괄호 23"/>
          <p:cNvSpPr/>
          <p:nvPr/>
        </p:nvSpPr>
        <p:spPr>
          <a:xfrm>
            <a:off x="13557709" y="5829300"/>
            <a:ext cx="246403" cy="4186178"/>
          </a:xfrm>
          <a:prstGeom prst="lef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2337739" y="7568446"/>
            <a:ext cx="1148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2000" dirty="0" err="1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푸터</a:t>
            </a:r>
            <a:endParaRPr kumimoji="1" lang="ko-Kore-KR" altLang="en-US" sz="2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067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2FB229-2BD7-9D4F-9CEF-38B7962E10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196" y="647700"/>
            <a:ext cx="3886473" cy="747789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9E38C4-9258-E043-8E09-FFCD975B23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4"/>
          <a:stretch/>
        </p:blipFill>
        <p:spPr>
          <a:xfrm>
            <a:off x="14176297" y="3605607"/>
            <a:ext cx="3886473" cy="6652803"/>
          </a:xfrm>
          <a:prstGeom prst="rect">
            <a:avLst/>
          </a:prstGeom>
        </p:spPr>
      </p:pic>
      <p:sp>
        <p:nvSpPr>
          <p:cNvPr id="45" name="Object 9">
            <a:extLst>
              <a:ext uri="{FF2B5EF4-FFF2-40B4-BE49-F238E27FC236}">
                <a16:creationId xmlns:a16="http://schemas.microsoft.com/office/drawing/2014/main" id="{F70E317A-8ED2-E346-B15A-501A612B6F45}"/>
              </a:ext>
            </a:extLst>
          </p:cNvPr>
          <p:cNvSpPr txBox="1"/>
          <p:nvPr/>
        </p:nvSpPr>
        <p:spPr>
          <a:xfrm>
            <a:off x="5972400" y="4511036"/>
            <a:ext cx="6600600" cy="42900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오른쪽으로 슬라이딩 되는 메인 </a:t>
            </a:r>
            <a:r>
              <a:rPr lang="ko-KR" altLang="en-US" sz="3000" dirty="0" smtClean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메뉴</a:t>
            </a:r>
            <a:r>
              <a:rPr lang="en-US" altLang="ko-KR" sz="3000" dirty="0" smtClean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3000" dirty="0" smtClean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내비게이션 내에 클릭했을 시 아래로 슬라이딩 되는 서브 메뉴를 구현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서로 다른 두 가지의 슬라이딩 동작을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구현하여 사용자의 눈길을 끄는 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UX</a:t>
            </a:r>
            <a:r>
              <a:rPr lang="ko-KR" altLang="en-US" sz="3000" dirty="0" err="1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를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제공함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F00AC2-C57A-064D-AEF4-ED757EF218C0}"/>
              </a:ext>
            </a:extLst>
          </p:cNvPr>
          <p:cNvSpPr txBox="1"/>
          <p:nvPr/>
        </p:nvSpPr>
        <p:spPr>
          <a:xfrm>
            <a:off x="5972401" y="3693586"/>
            <a:ext cx="270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내비게이션</a:t>
            </a:r>
            <a:endParaRPr kumimoji="1" lang="ko-Kore-KR" altLang="en-US" sz="3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7CAFA3-8C74-6E46-BCEE-CDC2C47B0B8F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Mobile (base)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8" name="Object 2">
            <a:extLst>
              <a:ext uri="{FF2B5EF4-FFF2-40B4-BE49-F238E27FC236}">
                <a16:creationId xmlns:a16="http://schemas.microsoft.com/office/drawing/2014/main" id="{2CF77892-D97E-8641-A470-552CC94C2656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142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C29F5-7A10-D647-9D19-206576272AFE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ore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Tablet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EA46B02-C972-F34C-B959-B72051867B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50" b="1477"/>
          <a:stretch/>
        </p:blipFill>
        <p:spPr>
          <a:xfrm>
            <a:off x="11963400" y="1342039"/>
            <a:ext cx="2624452" cy="79100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3E0D8D-29F2-3B45-AC52-7DBB753BD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46"/>
          <a:stretch/>
        </p:blipFill>
        <p:spPr>
          <a:xfrm>
            <a:off x="7353426" y="2947978"/>
            <a:ext cx="2624451" cy="6117793"/>
          </a:xfrm>
          <a:prstGeom prst="rect">
            <a:avLst/>
          </a:prstGeom>
        </p:spPr>
      </p:pic>
      <p:sp>
        <p:nvSpPr>
          <p:cNvPr id="30" name="Object 2">
            <a:extLst>
              <a:ext uri="{FF2B5EF4-FFF2-40B4-BE49-F238E27FC236}">
                <a16:creationId xmlns:a16="http://schemas.microsoft.com/office/drawing/2014/main" id="{16D751CA-D74E-4648-9E4F-6CD3F94AA23A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262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3" y="880374"/>
            <a:ext cx="541595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939F764E-176C-904B-A386-2C4130B31716}"/>
              </a:ext>
            </a:extLst>
          </p:cNvPr>
          <p:cNvSpPr txBox="1"/>
          <p:nvPr/>
        </p:nvSpPr>
        <p:spPr>
          <a:xfrm>
            <a:off x="5961193" y="3782338"/>
            <a:ext cx="647703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모바일 버전과 형식은 동일하나 크기는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 err="1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반응형으로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변경되도록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5961193" y="3195720"/>
            <a:ext cx="33528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헤더 및 메인 콘텐츠</a:t>
            </a:r>
            <a:endParaRPr kumimoji="1" lang="ko-Kore-KR" altLang="en-US" sz="3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D8FF177B-04E3-9841-89F8-CF222FB554DF}"/>
              </a:ext>
            </a:extLst>
          </p:cNvPr>
          <p:cNvSpPr txBox="1"/>
          <p:nvPr/>
        </p:nvSpPr>
        <p:spPr>
          <a:xfrm>
            <a:off x="5961193" y="6116430"/>
            <a:ext cx="6477033" cy="14628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하나의 이미지와 텍스트를 한 그룹으로 콘텐츠를 나눈 후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각각의 이미지와 텍스트를 엇갈리게 배치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4EDDEE-6BD0-D644-BD28-0E0BFC0DDC86}"/>
              </a:ext>
            </a:extLst>
          </p:cNvPr>
          <p:cNvSpPr txBox="1"/>
          <p:nvPr/>
        </p:nvSpPr>
        <p:spPr>
          <a:xfrm>
            <a:off x="5961194" y="5298980"/>
            <a:ext cx="270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서브 콘텐츠</a:t>
            </a:r>
            <a:r>
              <a:rPr kumimoji="1" lang="en-US" altLang="ko-KR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1</a:t>
            </a:r>
            <a:endParaRPr kumimoji="1" lang="ko-Kore-KR" altLang="en-US" sz="3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79B6A5A-88BB-F743-A570-DDD34670C9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46"/>
          <a:stretch/>
        </p:blipFill>
        <p:spPr>
          <a:xfrm>
            <a:off x="13903620" y="1578329"/>
            <a:ext cx="3124199" cy="7282742"/>
          </a:xfrm>
          <a:prstGeom prst="rect">
            <a:avLst/>
          </a:prstGeom>
        </p:spPr>
      </p:pic>
      <p:sp>
        <p:nvSpPr>
          <p:cNvPr id="36" name="Object 9">
            <a:extLst>
              <a:ext uri="{FF2B5EF4-FFF2-40B4-BE49-F238E27FC236}">
                <a16:creationId xmlns:a16="http://schemas.microsoft.com/office/drawing/2014/main" id="{F9D84CD6-644A-8944-A788-29287CA1BE01}"/>
              </a:ext>
            </a:extLst>
          </p:cNvPr>
          <p:cNvSpPr txBox="1"/>
          <p:nvPr/>
        </p:nvSpPr>
        <p:spPr>
          <a:xfrm>
            <a:off x="5961193" y="7612479"/>
            <a:ext cx="6477033" cy="14628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이미지와 텍스트 사이의 약간의 여백을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주고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텍스트는 중앙 정렬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D252B5-98DA-BA49-A06E-DC88DB86433A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ore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Tablet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8A5A0631-D706-5841-B39D-50A920AF794D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왼쪽 대괄호 19"/>
          <p:cNvSpPr/>
          <p:nvPr/>
        </p:nvSpPr>
        <p:spPr>
          <a:xfrm>
            <a:off x="13557709" y="1578328"/>
            <a:ext cx="246403" cy="379481"/>
          </a:xfrm>
          <a:prstGeom prst="lef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/>
          <p:cNvSpPr/>
          <p:nvPr/>
        </p:nvSpPr>
        <p:spPr>
          <a:xfrm>
            <a:off x="13557709" y="2036379"/>
            <a:ext cx="246403" cy="1583121"/>
          </a:xfrm>
          <a:prstGeom prst="lef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대괄호 21"/>
          <p:cNvSpPr/>
          <p:nvPr/>
        </p:nvSpPr>
        <p:spPr>
          <a:xfrm>
            <a:off x="13557709" y="3726129"/>
            <a:ext cx="246403" cy="4236772"/>
          </a:xfrm>
          <a:prstGeom prst="lef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2361995" y="1581370"/>
            <a:ext cx="1148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2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헤더</a:t>
            </a:r>
            <a:endParaRPr kumimoji="1" lang="ko-Kore-KR" altLang="en-US" sz="2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2361995" y="2473996"/>
            <a:ext cx="1148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메인</a:t>
            </a:r>
            <a:endParaRPr kumimoji="1" lang="en-US" altLang="ko-KR" sz="2000" dirty="0" smtClean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콘텐츠</a:t>
            </a:r>
            <a:endParaRPr kumimoji="1" lang="ko-Kore-KR" altLang="en-US" sz="2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2337739" y="5490572"/>
            <a:ext cx="1148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서브</a:t>
            </a:r>
            <a:endParaRPr kumimoji="1" lang="en-US" altLang="ko-KR" sz="2000" dirty="0" smtClean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콘텐츠 </a:t>
            </a:r>
            <a:r>
              <a:rPr kumimoji="1" lang="en-US" altLang="ko-KR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</a:t>
            </a:r>
            <a:endParaRPr kumimoji="1" lang="ko-Kore-KR" altLang="en-US" sz="2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902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00CA56-73A8-B644-A549-FB002566A5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78" b="1476"/>
          <a:stretch/>
        </p:blipFill>
        <p:spPr>
          <a:xfrm>
            <a:off x="13903618" y="375412"/>
            <a:ext cx="3124199" cy="9688575"/>
          </a:xfrm>
          <a:prstGeom prst="rect">
            <a:avLst/>
          </a:prstGeom>
        </p:spPr>
      </p:pic>
      <p:sp>
        <p:nvSpPr>
          <p:cNvPr id="37" name="Object 9">
            <a:extLst>
              <a:ext uri="{FF2B5EF4-FFF2-40B4-BE49-F238E27FC236}">
                <a16:creationId xmlns:a16="http://schemas.microsoft.com/office/drawing/2014/main" id="{8D269BF3-8957-FE43-AC59-63287C44A5E5}"/>
              </a:ext>
            </a:extLst>
          </p:cNvPr>
          <p:cNvSpPr txBox="1"/>
          <p:nvPr/>
        </p:nvSpPr>
        <p:spPr>
          <a:xfrm>
            <a:off x="5972400" y="4282436"/>
            <a:ext cx="6557965" cy="2133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기존의 모바일 버전과 달리 새로운 이미지를 추가하여 여백 없이 양 끝으로 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배치하고 관련 텍스트를 엇갈리게 배치해 </a:t>
            </a:r>
            <a:r>
              <a:rPr lang="ko-KR" altLang="en-US" sz="3000" dirty="0" err="1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트렌디한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웹 구현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F0509-DE12-5C45-BC33-234251041665}"/>
              </a:ext>
            </a:extLst>
          </p:cNvPr>
          <p:cNvSpPr txBox="1"/>
          <p:nvPr/>
        </p:nvSpPr>
        <p:spPr>
          <a:xfrm>
            <a:off x="5972401" y="3464986"/>
            <a:ext cx="270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서브 콘텐츠 </a:t>
            </a:r>
            <a:r>
              <a:rPr kumimoji="1" lang="en-US" altLang="ko-KR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2</a:t>
            </a:r>
            <a:endParaRPr kumimoji="1" lang="ko-Kore-KR" altLang="en-US" sz="3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2A9207D-8676-8945-A695-98074E2D58DE}"/>
              </a:ext>
            </a:extLst>
          </p:cNvPr>
          <p:cNvGrpSpPr/>
          <p:nvPr/>
        </p:nvGrpSpPr>
        <p:grpSpPr>
          <a:xfrm>
            <a:off x="5972400" y="6731210"/>
            <a:ext cx="6477033" cy="1993690"/>
            <a:chOff x="5867366" y="6621048"/>
            <a:chExt cx="6477033" cy="1993690"/>
          </a:xfrm>
        </p:grpSpPr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16D2561A-6821-8A4F-8B66-FE018C558C5A}"/>
                </a:ext>
              </a:extLst>
            </p:cNvPr>
            <p:cNvSpPr txBox="1"/>
            <p:nvPr/>
          </p:nvSpPr>
          <p:spPr>
            <a:xfrm>
              <a:off x="5867366" y="7438498"/>
              <a:ext cx="6477033" cy="117624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메뉴들을 가로로 정렬하여 모든 메뉴를</a:t>
              </a:r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한 눈에 볼 수 있도록 배치</a:t>
              </a:r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D9582D-E4DB-B14C-83CA-3536A5A4548D}"/>
                </a:ext>
              </a:extLst>
            </p:cNvPr>
            <p:cNvSpPr txBox="1"/>
            <p:nvPr/>
          </p:nvSpPr>
          <p:spPr>
            <a:xfrm>
              <a:off x="5867367" y="6621048"/>
              <a:ext cx="27078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3000" dirty="0" err="1">
                  <a:solidFill>
                    <a:srgbClr val="A4AAC2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푸터</a:t>
              </a:r>
              <a:endParaRPr kumimoji="1" lang="ko-Kore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5AE8AAC-C415-E648-AB07-EAB5B924DA74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ore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Tablet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27624A9C-7748-6A4A-85A3-FC4B7993B7DA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왼쪽 대괄호 19"/>
          <p:cNvSpPr/>
          <p:nvPr/>
        </p:nvSpPr>
        <p:spPr>
          <a:xfrm>
            <a:off x="13557709" y="375413"/>
            <a:ext cx="246403" cy="8331122"/>
          </a:xfrm>
          <a:prstGeom prst="lef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2337739" y="4187031"/>
            <a:ext cx="1148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서브</a:t>
            </a:r>
            <a:endParaRPr kumimoji="1" lang="en-US" altLang="ko-KR" sz="2000" dirty="0" smtClean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lvl="0" algn="ctr"/>
            <a:r>
              <a:rPr kumimoji="1" lang="ko-KR" altLang="en-US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콘텐츠 </a:t>
            </a:r>
            <a:r>
              <a:rPr kumimoji="1" lang="en-US" altLang="ko-KR" sz="2000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</a:t>
            </a:r>
            <a:endParaRPr kumimoji="1" lang="ko-Kore-KR" altLang="en-US" sz="2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2" name="왼쪽 대괄호 21"/>
          <p:cNvSpPr/>
          <p:nvPr/>
        </p:nvSpPr>
        <p:spPr>
          <a:xfrm>
            <a:off x="13557709" y="8801100"/>
            <a:ext cx="246403" cy="1214378"/>
          </a:xfrm>
          <a:prstGeom prst="lef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2337739" y="9208234"/>
            <a:ext cx="1148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2000" dirty="0" err="1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푸터</a:t>
            </a:r>
            <a:endParaRPr kumimoji="1" lang="ko-Kore-KR" altLang="en-US" sz="2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43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5BF35C-CFB4-F04E-82BE-04203D0A6D02}"/>
              </a:ext>
            </a:extLst>
          </p:cNvPr>
          <p:cNvSpPr/>
          <p:nvPr/>
        </p:nvSpPr>
        <p:spPr>
          <a:xfrm>
            <a:off x="6172201" y="0"/>
            <a:ext cx="1211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928733" y="2173185"/>
            <a:ext cx="16371429" cy="19048"/>
            <a:chOff x="950794" y="1869841"/>
            <a:chExt cx="16371429" cy="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168425" y="2874496"/>
            <a:ext cx="243549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CONCEPT</a:t>
            </a:r>
            <a:endParaRPr lang="en-US" sz="3600" dirty="0"/>
          </a:p>
        </p:txBody>
      </p:sp>
      <p:sp>
        <p:nvSpPr>
          <p:cNvPr id="38" name="Object 38"/>
          <p:cNvSpPr txBox="1"/>
          <p:nvPr/>
        </p:nvSpPr>
        <p:spPr>
          <a:xfrm>
            <a:off x="10483771" y="2905274"/>
            <a:ext cx="9901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dirty="0">
                <a:solidFill>
                  <a:srgbClr val="959A9A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old" pitchFamily="34" charset="0"/>
              </a:rPr>
              <a:t>01</a:t>
            </a:r>
            <a:endParaRPr lang="en-US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039721" y="3924300"/>
            <a:ext cx="348078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Regular" pitchFamily="34" charset="0"/>
              </a:rPr>
              <a:t>주제 </a:t>
            </a:r>
            <a:r>
              <a:rPr lang="en-US" altLang="ko-KR" sz="20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Regular" pitchFamily="34" charset="0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Regular" pitchFamily="34" charset="0"/>
              </a:rPr>
              <a:t> 기획의도 </a:t>
            </a:r>
            <a:r>
              <a:rPr lang="en-US" altLang="ko-KR" sz="20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Regular" pitchFamily="34" charset="0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Regular" pitchFamily="34" charset="0"/>
              </a:rPr>
              <a:t> 스토리보드</a:t>
            </a:r>
            <a:endParaRPr 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654419" y="2874496"/>
            <a:ext cx="322899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UI DESIGN</a:t>
            </a:r>
            <a:endParaRPr lang="en-US" sz="3600" dirty="0"/>
          </a:p>
        </p:txBody>
      </p:sp>
      <p:sp>
        <p:nvSpPr>
          <p:cNvPr id="41" name="Object 41"/>
          <p:cNvSpPr txBox="1"/>
          <p:nvPr/>
        </p:nvSpPr>
        <p:spPr>
          <a:xfrm>
            <a:off x="16244971" y="2905274"/>
            <a:ext cx="671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dirty="0">
                <a:solidFill>
                  <a:srgbClr val="959A9A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old" pitchFamily="34" charset="0"/>
              </a:rPr>
              <a:t>02</a:t>
            </a:r>
            <a:endParaRPr lang="en-US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530526" y="3924300"/>
            <a:ext cx="34807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Regular" pitchFamily="34" charset="0"/>
              </a:rPr>
              <a:t>프로토타입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Regular" pitchFamily="34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Regular" pitchFamily="34" charset="0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Regular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Regular" pitchFamily="34" charset="0"/>
              </a:rPr>
              <a:t>화면구현</a:t>
            </a:r>
            <a:endParaRPr lang="en-US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2EA80D76-97E1-684F-9EF8-58FE34B4C9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4743" y="5829300"/>
            <a:ext cx="3669444" cy="3669444"/>
          </a:xfrm>
          <a:prstGeom prst="rect">
            <a:avLst/>
          </a:prstGeom>
        </p:spPr>
      </p:pic>
      <p:grpSp>
        <p:nvGrpSpPr>
          <p:cNvPr id="48" name="그룹 1004">
            <a:extLst>
              <a:ext uri="{FF2B5EF4-FFF2-40B4-BE49-F238E27FC236}">
                <a16:creationId xmlns:a16="http://schemas.microsoft.com/office/drawing/2014/main" id="{B1CFF73C-D372-7647-8691-AF37E789197F}"/>
              </a:ext>
            </a:extLst>
          </p:cNvPr>
          <p:cNvGrpSpPr/>
          <p:nvPr/>
        </p:nvGrpSpPr>
        <p:grpSpPr>
          <a:xfrm>
            <a:off x="266396" y="7218187"/>
            <a:ext cx="2286114" cy="2286114"/>
            <a:chOff x="914286" y="7698767"/>
            <a:chExt cx="1650161" cy="1650161"/>
          </a:xfrm>
        </p:grpSpPr>
        <p:pic>
          <p:nvPicPr>
            <p:cNvPr id="49" name="Object 17">
              <a:extLst>
                <a:ext uri="{FF2B5EF4-FFF2-40B4-BE49-F238E27FC236}">
                  <a16:creationId xmlns:a16="http://schemas.microsoft.com/office/drawing/2014/main" id="{3EF66215-B4B1-7A46-BD5F-361C8A621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6" y="7698767"/>
              <a:ext cx="1650161" cy="1650161"/>
            </a:xfrm>
            <a:prstGeom prst="rect">
              <a:avLst/>
            </a:prstGeom>
          </p:spPr>
        </p:pic>
      </p:grpSp>
      <p:sp>
        <p:nvSpPr>
          <p:cNvPr id="52" name="Object 9">
            <a:extLst>
              <a:ext uri="{FF2B5EF4-FFF2-40B4-BE49-F238E27FC236}">
                <a16:creationId xmlns:a16="http://schemas.microsoft.com/office/drawing/2014/main" id="{20200B50-DEB7-1C43-85B7-358DCD2EE74B}"/>
              </a:ext>
            </a:extLst>
          </p:cNvPr>
          <p:cNvSpPr txBox="1"/>
          <p:nvPr/>
        </p:nvSpPr>
        <p:spPr>
          <a:xfrm>
            <a:off x="965079" y="1205666"/>
            <a:ext cx="53841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b="1" spc="300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CONTENTS</a:t>
            </a:r>
            <a:endParaRPr lang="en-US" sz="4800" b="1" spc="3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36298B-FF38-1544-887B-35D7F090CEC7}"/>
              </a:ext>
            </a:extLst>
          </p:cNvPr>
          <p:cNvSpPr/>
          <p:nvPr/>
        </p:nvSpPr>
        <p:spPr>
          <a:xfrm>
            <a:off x="864000" y="978490"/>
            <a:ext cx="16560000" cy="45719"/>
          </a:xfrm>
          <a:prstGeom prst="rect">
            <a:avLst/>
          </a:prstGeom>
          <a:solidFill>
            <a:srgbClr val="C2C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6D30472-C1E2-EC45-A090-E876296D00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3096" r="1588" b="2748"/>
          <a:stretch/>
        </p:blipFill>
        <p:spPr>
          <a:xfrm>
            <a:off x="8039720" y="4939233"/>
            <a:ext cx="3486402" cy="434320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73853C96-E04C-0547-A865-38087881A3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t="2314" r="10942" b="5095"/>
          <a:stretch/>
        </p:blipFill>
        <p:spPr>
          <a:xfrm>
            <a:off x="13526515" y="4939232"/>
            <a:ext cx="3484800" cy="4343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7E963-43D6-0E48-9B25-B03DC09FFFAB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ore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Tablet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5A1AF1-2869-5A49-8604-785326D483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1181099"/>
            <a:ext cx="5342327" cy="6164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F0EC8A-7BB7-1149-945B-52298D8B59F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8"/>
          <a:stretch/>
        </p:blipFill>
        <p:spPr>
          <a:xfrm>
            <a:off x="12324420" y="4229100"/>
            <a:ext cx="5342327" cy="5334000"/>
          </a:xfrm>
          <a:prstGeom prst="rect">
            <a:avLst/>
          </a:prstGeom>
        </p:spPr>
      </p:pic>
      <p:sp>
        <p:nvSpPr>
          <p:cNvPr id="33" name="Object 9">
            <a:extLst>
              <a:ext uri="{FF2B5EF4-FFF2-40B4-BE49-F238E27FC236}">
                <a16:creationId xmlns:a16="http://schemas.microsoft.com/office/drawing/2014/main" id="{1295DB01-429C-EF47-9D4E-322E30D725BC}"/>
              </a:ext>
            </a:extLst>
          </p:cNvPr>
          <p:cNvSpPr txBox="1"/>
          <p:nvPr/>
        </p:nvSpPr>
        <p:spPr>
          <a:xfrm>
            <a:off x="5972400" y="4503289"/>
            <a:ext cx="6600600" cy="33834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기존의 모바일 버전과  같이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 </a:t>
            </a:r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여백을 동일하게 주고 길이를</a:t>
            </a:r>
            <a:endParaRPr lang="en-US" altLang="ko-KR" sz="4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 </a:t>
            </a:r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화면 크기에 맞춰 조절이 가능하도록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 </a:t>
            </a:r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 err="1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반응형으로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구현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CAE6D2-FB8B-634E-8D18-70546547E72C}"/>
              </a:ext>
            </a:extLst>
          </p:cNvPr>
          <p:cNvSpPr txBox="1"/>
          <p:nvPr/>
        </p:nvSpPr>
        <p:spPr>
          <a:xfrm>
            <a:off x="5972401" y="3685839"/>
            <a:ext cx="270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내비게이션</a:t>
            </a:r>
            <a:endParaRPr kumimoji="1" lang="ko-Kore-KR" altLang="en-US" sz="3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AD6A4EEF-2884-D14F-BDCE-FF190353EC61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062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C29F5-7A10-D647-9D19-206576272AFE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PC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4BB976-28EC-214D-9F0D-AF27ABF396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31"/>
          <a:stretch/>
        </p:blipFill>
        <p:spPr>
          <a:xfrm>
            <a:off x="5968225" y="2738662"/>
            <a:ext cx="4598950" cy="74753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0AEE6B-D961-0B40-AE01-39ACAA89D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89" b="3819"/>
          <a:stretch/>
        </p:blipFill>
        <p:spPr>
          <a:xfrm>
            <a:off x="12344400" y="419100"/>
            <a:ext cx="4598950" cy="9810635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347AF62F-35F2-9340-B05D-B5108B71D5AF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6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C29F5-7A10-D647-9D19-206576272AFE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PC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4BB976-28EC-214D-9F0D-AF27ABF396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31"/>
          <a:stretch/>
        </p:blipFill>
        <p:spPr>
          <a:xfrm>
            <a:off x="12573000" y="1859154"/>
            <a:ext cx="4598950" cy="7475346"/>
          </a:xfrm>
          <a:prstGeom prst="rect">
            <a:avLst/>
          </a:prstGeom>
        </p:spPr>
      </p:pic>
      <p:sp>
        <p:nvSpPr>
          <p:cNvPr id="18" name="Object 9">
            <a:extLst>
              <a:ext uri="{FF2B5EF4-FFF2-40B4-BE49-F238E27FC236}">
                <a16:creationId xmlns:a16="http://schemas.microsoft.com/office/drawing/2014/main" id="{8BD9AF51-04CD-E542-9DBE-5C089332687D}"/>
              </a:ext>
            </a:extLst>
          </p:cNvPr>
          <p:cNvSpPr txBox="1"/>
          <p:nvPr/>
        </p:nvSpPr>
        <p:spPr>
          <a:xfrm>
            <a:off x="5961193" y="4432637"/>
            <a:ext cx="647703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모바일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태블릿 버전과 형식은 동일하나 크기는 </a:t>
            </a:r>
            <a:r>
              <a:rPr lang="ko-KR" altLang="en-US" sz="3000" dirty="0" err="1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반응형으로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변경되도록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E783E-246B-A843-9179-2B3C0A450164}"/>
              </a:ext>
            </a:extLst>
          </p:cNvPr>
          <p:cNvSpPr txBox="1"/>
          <p:nvPr/>
        </p:nvSpPr>
        <p:spPr>
          <a:xfrm>
            <a:off x="5961193" y="3701408"/>
            <a:ext cx="33528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헤더 및 메인 콘텐츠</a:t>
            </a:r>
            <a:endParaRPr kumimoji="1" lang="ko-Kore-KR" altLang="en-US" sz="3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AA145BA-7A5F-DB44-8FAB-755AF3B9ABDC}"/>
              </a:ext>
            </a:extLst>
          </p:cNvPr>
          <p:cNvSpPr txBox="1"/>
          <p:nvPr/>
        </p:nvSpPr>
        <p:spPr>
          <a:xfrm>
            <a:off x="5961193" y="7404437"/>
            <a:ext cx="6477033" cy="1015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태블릿 버전과 콘텐츠 형식은 동일하나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양쪽 여백을 주고 중앙 정렬하도록 구현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24A6C7-75A8-E645-B0D0-03BC502EC42D}"/>
              </a:ext>
            </a:extLst>
          </p:cNvPr>
          <p:cNvSpPr txBox="1"/>
          <p:nvPr/>
        </p:nvSpPr>
        <p:spPr>
          <a:xfrm>
            <a:off x="5961194" y="6586987"/>
            <a:ext cx="270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서브 콘텐츠</a:t>
            </a:r>
            <a:r>
              <a:rPr kumimoji="1" lang="en-US" altLang="ko-KR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1</a:t>
            </a:r>
            <a:endParaRPr kumimoji="1" lang="ko-Kore-KR" altLang="en-US" sz="3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1" name="Object 2">
            <a:extLst>
              <a:ext uri="{FF2B5EF4-FFF2-40B4-BE49-F238E27FC236}">
                <a16:creationId xmlns:a16="http://schemas.microsoft.com/office/drawing/2014/main" id="{81561577-F58B-A449-A455-CC33701175D2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7158475" y="1790700"/>
            <a:ext cx="11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헤더</a:t>
            </a:r>
            <a:endParaRPr kumimoji="1" lang="ko-Kore-KR" altLang="en-US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7228770" y="6063975"/>
            <a:ext cx="114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서브</a:t>
            </a:r>
            <a:endParaRPr kumimoji="1" lang="en-US" altLang="ko-KR" dirty="0" smtClean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lvl="0" algn="ctr"/>
            <a:r>
              <a:rPr kumimoji="1" lang="ko-KR" altLang="en-US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콘텐츠</a:t>
            </a:r>
            <a:r>
              <a:rPr kumimoji="1" lang="en-US" altLang="ko-KR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</a:t>
            </a:r>
            <a:endParaRPr kumimoji="1" lang="ko-Kore-KR" altLang="en-US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" name="오른쪽 대괄호 1"/>
          <p:cNvSpPr/>
          <p:nvPr/>
        </p:nvSpPr>
        <p:spPr>
          <a:xfrm>
            <a:off x="17255149" y="1803704"/>
            <a:ext cx="76200" cy="371667"/>
          </a:xfrm>
          <a:prstGeom prst="righ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대괄호 27"/>
          <p:cNvSpPr/>
          <p:nvPr/>
        </p:nvSpPr>
        <p:spPr>
          <a:xfrm>
            <a:off x="17255149" y="2247900"/>
            <a:ext cx="76200" cy="1981200"/>
          </a:xfrm>
          <a:prstGeom prst="righ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대괄호 29"/>
          <p:cNvSpPr/>
          <p:nvPr/>
        </p:nvSpPr>
        <p:spPr>
          <a:xfrm>
            <a:off x="17255149" y="4390664"/>
            <a:ext cx="76200" cy="4029436"/>
          </a:xfrm>
          <a:prstGeom prst="righ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7158475" y="3049493"/>
            <a:ext cx="114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메인</a:t>
            </a:r>
            <a:endParaRPr kumimoji="1" lang="en-US" altLang="ko-KR" dirty="0" smtClean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lvl="0" algn="ctr"/>
            <a:r>
              <a:rPr kumimoji="1" lang="ko-KR" altLang="en-US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콘텐츠</a:t>
            </a:r>
            <a:endParaRPr kumimoji="1" lang="ko-Kore-KR" altLang="en-US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637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C29F5-7A10-D647-9D19-206576272AFE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PC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A0AEE6B-D961-0B40-AE01-39ACAA89D8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89" b="3819"/>
          <a:stretch/>
        </p:blipFill>
        <p:spPr>
          <a:xfrm>
            <a:off x="12635725" y="209665"/>
            <a:ext cx="4598950" cy="9810635"/>
          </a:xfrm>
          <a:prstGeom prst="rect">
            <a:avLst/>
          </a:prstGeom>
        </p:spPr>
      </p:pic>
      <p:sp>
        <p:nvSpPr>
          <p:cNvPr id="21" name="Object 9">
            <a:extLst>
              <a:ext uri="{FF2B5EF4-FFF2-40B4-BE49-F238E27FC236}">
                <a16:creationId xmlns:a16="http://schemas.microsoft.com/office/drawing/2014/main" id="{1B3559AD-0C35-BC4F-88AA-D359D3F94AA7}"/>
              </a:ext>
            </a:extLst>
          </p:cNvPr>
          <p:cNvSpPr txBox="1"/>
          <p:nvPr/>
        </p:nvSpPr>
        <p:spPr>
          <a:xfrm>
            <a:off x="5972400" y="4282436"/>
            <a:ext cx="6557965" cy="12142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태블릿 버전과 콘텐츠 형식은 동일하나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양쪽 여백을 주고 중앙 정렬하도록 구현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346E42-77AD-2540-ABD6-9F1084BF5A17}"/>
              </a:ext>
            </a:extLst>
          </p:cNvPr>
          <p:cNvSpPr txBox="1"/>
          <p:nvPr/>
        </p:nvSpPr>
        <p:spPr>
          <a:xfrm>
            <a:off x="5972401" y="3464986"/>
            <a:ext cx="270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서브 콘텐츠 </a:t>
            </a:r>
            <a:r>
              <a:rPr kumimoji="1" lang="en-US" altLang="ko-KR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2</a:t>
            </a:r>
            <a:endParaRPr kumimoji="1" lang="ko-Kore-KR" altLang="en-US" sz="3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71517F-D574-F847-B77F-DA1949AE2597}"/>
              </a:ext>
            </a:extLst>
          </p:cNvPr>
          <p:cNvGrpSpPr/>
          <p:nvPr/>
        </p:nvGrpSpPr>
        <p:grpSpPr>
          <a:xfrm>
            <a:off x="5972400" y="6161136"/>
            <a:ext cx="6477033" cy="2951050"/>
            <a:chOff x="5867366" y="6621048"/>
            <a:chExt cx="6477033" cy="2951050"/>
          </a:xfrm>
        </p:grpSpPr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680B9EF4-90B1-D44B-A946-AB67E5085848}"/>
                </a:ext>
              </a:extLst>
            </p:cNvPr>
            <p:cNvSpPr txBox="1"/>
            <p:nvPr/>
          </p:nvSpPr>
          <p:spPr>
            <a:xfrm>
              <a:off x="5867366" y="7438498"/>
              <a:ext cx="6477033" cy="21336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태블릿 버전과 정렬 형식은 동일하나</a:t>
              </a:r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강조하고 싶은 </a:t>
              </a:r>
              <a:r>
                <a:rPr lang="en-US" altLang="ko-KR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‘CUSTOMER SERVICE’ </a:t>
              </a:r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메뉴만 왼쪽으로 배치하여 사용자들의</a:t>
              </a:r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  <a:p>
              <a:r>
                <a:rPr lang="ko-KR" altLang="en-US" sz="3000" dirty="0">
                  <a:latin typeface="Noto Sans KR" panose="020B0500000000000000" pitchFamily="34" charset="-128"/>
                  <a:ea typeface="Noto Sans KR" panose="020B0500000000000000" pitchFamily="34" charset="-128"/>
                  <a:cs typeface="Noto Sans CJK KR Black" pitchFamily="34" charset="0"/>
                </a:rPr>
                <a:t>눈에 띄게 구현</a:t>
              </a:r>
              <a:endPara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300CEF-4972-F043-8EA5-47488C5104E0}"/>
                </a:ext>
              </a:extLst>
            </p:cNvPr>
            <p:cNvSpPr txBox="1"/>
            <p:nvPr/>
          </p:nvSpPr>
          <p:spPr>
            <a:xfrm>
              <a:off x="5867367" y="6621048"/>
              <a:ext cx="27078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1" lang="ko-KR" altLang="en-US" sz="3000" dirty="0" err="1">
                  <a:solidFill>
                    <a:srgbClr val="A4AAC2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푸터</a:t>
              </a:r>
              <a:endParaRPr kumimoji="1" lang="ko-Kore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</p:grpSp>
      <p:sp>
        <p:nvSpPr>
          <p:cNvPr id="27" name="Object 2">
            <a:extLst>
              <a:ext uri="{FF2B5EF4-FFF2-40B4-BE49-F238E27FC236}">
                <a16:creationId xmlns:a16="http://schemas.microsoft.com/office/drawing/2014/main" id="{6C3EADE3-9978-DC4B-9BB8-DAD5C5C60C24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7215295" y="3940698"/>
            <a:ext cx="114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서브</a:t>
            </a:r>
            <a:endParaRPr kumimoji="1" lang="en-US" altLang="ko-KR" dirty="0" smtClean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lvl="0" algn="ctr"/>
            <a:r>
              <a:rPr kumimoji="1" lang="ko-KR" altLang="en-US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콘텐츠</a:t>
            </a:r>
            <a:r>
              <a:rPr kumimoji="1" lang="en-US" altLang="ko-KR" dirty="0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2</a:t>
            </a:r>
            <a:endParaRPr kumimoji="1" lang="ko-Kore-KR" altLang="en-US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8" name="오른쪽 대괄호 27"/>
          <p:cNvSpPr/>
          <p:nvPr/>
        </p:nvSpPr>
        <p:spPr>
          <a:xfrm>
            <a:off x="17276822" y="8729620"/>
            <a:ext cx="76200" cy="1213231"/>
          </a:xfrm>
          <a:prstGeom prst="righ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대괄호 28"/>
          <p:cNvSpPr/>
          <p:nvPr/>
        </p:nvSpPr>
        <p:spPr>
          <a:xfrm>
            <a:off x="17263835" y="209665"/>
            <a:ext cx="76200" cy="8108396"/>
          </a:xfrm>
          <a:prstGeom prst="rightBracket">
            <a:avLst/>
          </a:prstGeom>
          <a:ln w="19050">
            <a:solidFill>
              <a:srgbClr val="C2C9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FE49A-A3D6-B545-B1A3-1263125257E8}"/>
              </a:ext>
            </a:extLst>
          </p:cNvPr>
          <p:cNvSpPr txBox="1"/>
          <p:nvPr/>
        </p:nvSpPr>
        <p:spPr>
          <a:xfrm>
            <a:off x="17211946" y="9151569"/>
            <a:ext cx="114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dirty="0" err="1" smtClean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푸터</a:t>
            </a:r>
            <a:endParaRPr kumimoji="1" lang="ko-Kore-KR" altLang="en-US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259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FFEC7EC-F8F0-2B46-B7DA-6DF6FCA610E4}"/>
              </a:ext>
            </a:extLst>
          </p:cNvPr>
          <p:cNvGrpSpPr/>
          <p:nvPr/>
        </p:nvGrpSpPr>
        <p:grpSpPr>
          <a:xfrm>
            <a:off x="891279" y="5445672"/>
            <a:ext cx="3680721" cy="2133600"/>
            <a:chOff x="924810" y="1955663"/>
            <a:chExt cx="3680721" cy="1745139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852C2BF-0A16-F744-9523-A8D0DFF5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DE2A818-78FE-2245-A5EC-60388CB770D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5E4937F8-C29D-4F4B-966D-4D4F8477AFA7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Story 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437B-FBB6-BD40-A17D-4FA7FFC2FE59}"/>
              </a:ext>
            </a:extLst>
          </p:cNvPr>
          <p:cNvSpPr txBox="1"/>
          <p:nvPr/>
        </p:nvSpPr>
        <p:spPr>
          <a:xfrm>
            <a:off x="5867400" y="2036379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Story board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C29F5-7A10-D647-9D19-206576272AFE}"/>
              </a:ext>
            </a:extLst>
          </p:cNvPr>
          <p:cNvSpPr txBox="1"/>
          <p:nvPr/>
        </p:nvSpPr>
        <p:spPr>
          <a:xfrm>
            <a:off x="88392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PC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294BA5-B764-E842-8AAA-99E74BADECA0}"/>
              </a:ext>
            </a:extLst>
          </p:cNvPr>
          <p:cNvSpPr txBox="1"/>
          <p:nvPr/>
        </p:nvSpPr>
        <p:spPr>
          <a:xfrm>
            <a:off x="5972401" y="3464986"/>
            <a:ext cx="270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ko-KR" altLang="en-US" sz="3000" dirty="0">
                <a:solidFill>
                  <a:srgbClr val="A4AAC2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내비게이션</a:t>
            </a:r>
            <a:endParaRPr kumimoji="1" lang="ko-Kore-KR" altLang="en-US" sz="3000" dirty="0">
              <a:solidFill>
                <a:srgbClr val="A4AAC2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BA07A118-8679-3C44-8B3F-9BD8801BBA0C}"/>
              </a:ext>
            </a:extLst>
          </p:cNvPr>
          <p:cNvSpPr txBox="1"/>
          <p:nvPr/>
        </p:nvSpPr>
        <p:spPr>
          <a:xfrm>
            <a:off x="5972399" y="4377996"/>
            <a:ext cx="4818415" cy="41945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오른쪽으로 슬라이딩 되는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 </a:t>
            </a:r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형식은 동일하나 서브 메뉴도 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 </a:t>
            </a:r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함께 보이도록 구현하여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 </a:t>
            </a:r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큰 화면의 장점을 살려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 </a:t>
            </a:r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직관적으로 보이도록 배치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A52DB5C-A5E7-3B46-A9EF-1A033CBD6C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9"/>
          <a:stretch/>
        </p:blipFill>
        <p:spPr>
          <a:xfrm>
            <a:off x="10550820" y="3543300"/>
            <a:ext cx="7737180" cy="6435212"/>
          </a:xfrm>
          <a:prstGeom prst="rect">
            <a:avLst/>
          </a:prstGeom>
        </p:spPr>
      </p:pic>
      <p:sp>
        <p:nvSpPr>
          <p:cNvPr id="24" name="Object 2">
            <a:extLst>
              <a:ext uri="{FF2B5EF4-FFF2-40B4-BE49-F238E27FC236}">
                <a16:creationId xmlns:a16="http://schemas.microsoft.com/office/drawing/2014/main" id="{2C7F7AAE-34EE-7140-9BD9-C85F36AC4EEF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7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76435" y="3086100"/>
            <a:ext cx="19240870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0" u="none" strike="noStrike" kern="0" cap="none" spc="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UI DESIGN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18016" y="3410467"/>
            <a:ext cx="2549401" cy="8753307"/>
            <a:chOff x="718016" y="3410467"/>
            <a:chExt cx="2549401" cy="87533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18016" y="3410467"/>
              <a:ext cx="2549401" cy="8753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1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17A2A072-28AD-E049-93EA-0A0356114231}"/>
              </a:ext>
            </a:extLst>
          </p:cNvPr>
          <p:cNvGrpSpPr/>
          <p:nvPr/>
        </p:nvGrpSpPr>
        <p:grpSpPr>
          <a:xfrm>
            <a:off x="891279" y="2936327"/>
            <a:ext cx="3680721" cy="2133600"/>
            <a:chOff x="924810" y="1955663"/>
            <a:chExt cx="3680721" cy="1745139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E0314363-9FF0-7546-9641-156C9B31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C2F874D-B128-114C-8022-C82391FB81E1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019F384-AE86-354D-8D64-75606BE298FD}"/>
              </a:ext>
            </a:extLst>
          </p:cNvPr>
          <p:cNvSpPr txBox="1"/>
          <p:nvPr/>
        </p:nvSpPr>
        <p:spPr>
          <a:xfrm>
            <a:off x="5785442" y="880374"/>
            <a:ext cx="449580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Prototype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C290B-C4D0-FF44-9918-C8AEE97ED858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Mobile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9561B1-0171-5C42-8AEE-7034B1817E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35"/>
          <a:stretch/>
        </p:blipFill>
        <p:spPr>
          <a:xfrm>
            <a:off x="6005383" y="2948038"/>
            <a:ext cx="3786705" cy="71246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962465-04B7-D340-8022-D8728CF7C1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43" b="30595"/>
          <a:stretch/>
        </p:blipFill>
        <p:spPr>
          <a:xfrm>
            <a:off x="10048052" y="326344"/>
            <a:ext cx="3786705" cy="97536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30DC07-1D1E-E44A-95E0-F9525E4B6B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71"/>
          <a:stretch/>
        </p:blipFill>
        <p:spPr>
          <a:xfrm>
            <a:off x="14090721" y="380969"/>
            <a:ext cx="3786705" cy="7505731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DC3738AF-FD1A-284B-B05A-F903D85CDB23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484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17A2A072-28AD-E049-93EA-0A0356114231}"/>
              </a:ext>
            </a:extLst>
          </p:cNvPr>
          <p:cNvGrpSpPr/>
          <p:nvPr/>
        </p:nvGrpSpPr>
        <p:grpSpPr>
          <a:xfrm>
            <a:off x="891279" y="2936327"/>
            <a:ext cx="3680721" cy="2133600"/>
            <a:chOff x="924810" y="1955663"/>
            <a:chExt cx="3680721" cy="1745139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E0314363-9FF0-7546-9641-156C9B31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C2F874D-B128-114C-8022-C82391FB81E1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019F384-AE86-354D-8D64-75606BE298FD}"/>
              </a:ext>
            </a:extLst>
          </p:cNvPr>
          <p:cNvSpPr txBox="1"/>
          <p:nvPr/>
        </p:nvSpPr>
        <p:spPr>
          <a:xfrm>
            <a:off x="5785442" y="880374"/>
            <a:ext cx="449580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Prototype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C290B-C4D0-FF44-9918-C8AEE97ED858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Mobile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0C62E5-11AE-8742-8ACF-3D10772772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77"/>
          <a:stretch/>
        </p:blipFill>
        <p:spPr>
          <a:xfrm>
            <a:off x="6553064" y="2936327"/>
            <a:ext cx="3886473" cy="62457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C6D926-B54C-0D48-B318-56BC186084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4"/>
          <a:stretch/>
        </p:blipFill>
        <p:spPr>
          <a:xfrm>
            <a:off x="12573000" y="2936327"/>
            <a:ext cx="3886473" cy="6652803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9570BD4B-99B6-4E44-8822-593E4A32C8FD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253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17A2A072-28AD-E049-93EA-0A0356114231}"/>
              </a:ext>
            </a:extLst>
          </p:cNvPr>
          <p:cNvGrpSpPr/>
          <p:nvPr/>
        </p:nvGrpSpPr>
        <p:grpSpPr>
          <a:xfrm>
            <a:off x="891279" y="2936327"/>
            <a:ext cx="3680721" cy="2133600"/>
            <a:chOff x="924810" y="1955663"/>
            <a:chExt cx="3680721" cy="1745139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E0314363-9FF0-7546-9641-156C9B31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C2F874D-B128-114C-8022-C82391FB81E1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B84C356B-2F83-014D-B3E7-0A45FA6ABEA6}"/>
              </a:ext>
            </a:extLst>
          </p:cNvPr>
          <p:cNvSpPr txBox="1"/>
          <p:nvPr/>
        </p:nvSpPr>
        <p:spPr>
          <a:xfrm>
            <a:off x="5785442" y="880374"/>
            <a:ext cx="449580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Prototype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50018-ADF3-5848-A070-C002139023AD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Tablet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F7DC7-48E6-2F4D-A9A7-0FD0EB3DDD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53"/>
          <a:stretch/>
        </p:blipFill>
        <p:spPr>
          <a:xfrm>
            <a:off x="5845907" y="3667088"/>
            <a:ext cx="3955644" cy="582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E990EA-F12C-5242-815E-762721A91D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3" b="34977"/>
          <a:stretch/>
        </p:blipFill>
        <p:spPr>
          <a:xfrm>
            <a:off x="9933353" y="1088763"/>
            <a:ext cx="3955644" cy="84197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EC28A4-423D-8A43-9970-8A834259C5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t="65107" r="-41" b="488"/>
          <a:stretch/>
        </p:blipFill>
        <p:spPr>
          <a:xfrm>
            <a:off x="14020800" y="1114506"/>
            <a:ext cx="3955644" cy="7543800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DBC7B372-8CCC-8849-9DE6-24AA9D51DFE9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03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17A2A072-28AD-E049-93EA-0A0356114231}"/>
              </a:ext>
            </a:extLst>
          </p:cNvPr>
          <p:cNvGrpSpPr/>
          <p:nvPr/>
        </p:nvGrpSpPr>
        <p:grpSpPr>
          <a:xfrm>
            <a:off x="891279" y="2936327"/>
            <a:ext cx="3680721" cy="2133600"/>
            <a:chOff x="924810" y="1955663"/>
            <a:chExt cx="3680721" cy="1745139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E0314363-9FF0-7546-9641-156C9B31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C2F874D-B128-114C-8022-C82391FB81E1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B84C356B-2F83-014D-B3E7-0A45FA6ABEA6}"/>
              </a:ext>
            </a:extLst>
          </p:cNvPr>
          <p:cNvSpPr txBox="1"/>
          <p:nvPr/>
        </p:nvSpPr>
        <p:spPr>
          <a:xfrm>
            <a:off x="5785442" y="880374"/>
            <a:ext cx="449580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Prototype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50018-ADF3-5848-A070-C002139023AD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Tablet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4074C1-9D35-1946-B600-492DD565C8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246476"/>
            <a:ext cx="5342327" cy="61642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28612D-9E60-3A47-9A58-14B4415D4D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8"/>
          <a:stretch/>
        </p:blipFill>
        <p:spPr>
          <a:xfrm>
            <a:off x="11906623" y="3246476"/>
            <a:ext cx="5342327" cy="533400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2DF2387D-8457-664F-AF9E-4637941419E4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65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3E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76435" y="3086100"/>
            <a:ext cx="19240870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0" b="1" kern="0" spc="500" dirty="0">
                <a:solidFill>
                  <a:srgbClr val="FFFFF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CONCEPT</a:t>
            </a:r>
            <a:endParaRPr lang="en-US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18016" y="3410467"/>
            <a:ext cx="2549401" cy="8753307"/>
            <a:chOff x="718016" y="3410467"/>
            <a:chExt cx="2549401" cy="87533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18016" y="3410467"/>
              <a:ext cx="2549401" cy="8753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17A2A072-28AD-E049-93EA-0A0356114231}"/>
              </a:ext>
            </a:extLst>
          </p:cNvPr>
          <p:cNvGrpSpPr/>
          <p:nvPr/>
        </p:nvGrpSpPr>
        <p:grpSpPr>
          <a:xfrm>
            <a:off x="891279" y="2936327"/>
            <a:ext cx="3680721" cy="2133600"/>
            <a:chOff x="924810" y="1955663"/>
            <a:chExt cx="3680721" cy="1745139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E0314363-9FF0-7546-9641-156C9B31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C2F874D-B128-114C-8022-C82391FB81E1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B84C356B-2F83-014D-B3E7-0A45FA6ABEA6}"/>
              </a:ext>
            </a:extLst>
          </p:cNvPr>
          <p:cNvSpPr txBox="1"/>
          <p:nvPr/>
        </p:nvSpPr>
        <p:spPr>
          <a:xfrm>
            <a:off x="5785442" y="880374"/>
            <a:ext cx="449580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Prototype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50018-ADF3-5848-A070-C002139023AD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PC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C40230-69BF-894C-AD5D-CAA6164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0"/>
          <a:stretch/>
        </p:blipFill>
        <p:spPr>
          <a:xfrm>
            <a:off x="6089823" y="2717500"/>
            <a:ext cx="4495800" cy="73802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C306F1-37F2-934D-B20F-6527C82155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12" b="3659"/>
          <a:stretch/>
        </p:blipFill>
        <p:spPr>
          <a:xfrm>
            <a:off x="12344400" y="482427"/>
            <a:ext cx="4495800" cy="9632429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078F3C32-29BA-514A-8CAB-FB848056A107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480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17A2A072-28AD-E049-93EA-0A0356114231}"/>
              </a:ext>
            </a:extLst>
          </p:cNvPr>
          <p:cNvGrpSpPr/>
          <p:nvPr/>
        </p:nvGrpSpPr>
        <p:grpSpPr>
          <a:xfrm>
            <a:off x="891279" y="2936327"/>
            <a:ext cx="3680721" cy="2133600"/>
            <a:chOff x="924810" y="1955663"/>
            <a:chExt cx="3680721" cy="1745139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E0314363-9FF0-7546-9641-156C9B31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C2F874D-B128-114C-8022-C82391FB81E1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49D1B174-3F76-8344-864D-407D0E6E7379}"/>
              </a:ext>
            </a:extLst>
          </p:cNvPr>
          <p:cNvSpPr txBox="1"/>
          <p:nvPr/>
        </p:nvSpPr>
        <p:spPr>
          <a:xfrm>
            <a:off x="5785442" y="880374"/>
            <a:ext cx="449580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Prototype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9471F-9233-5C4A-A366-3170E74CE5C7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PC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52CBC4-6967-6A4B-9ECF-BD116B2962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114300"/>
            <a:ext cx="2559932" cy="10058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DF7B42-A1C1-4D45-98CE-80A5E8B7CDA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"/>
          <a:stretch/>
        </p:blipFill>
        <p:spPr>
          <a:xfrm>
            <a:off x="5943600" y="3946923"/>
            <a:ext cx="6841393" cy="53875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EC4375-9CDA-DE44-B38C-3815AC752F5A}"/>
              </a:ext>
            </a:extLst>
          </p:cNvPr>
          <p:cNvSpPr txBox="1"/>
          <p:nvPr/>
        </p:nvSpPr>
        <p:spPr>
          <a:xfrm>
            <a:off x="11859748" y="2536217"/>
            <a:ext cx="277832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A4AAC2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Wheel  Scroll →</a:t>
            </a:r>
          </a:p>
          <a:p>
            <a:endParaRPr kumimoji="1" lang="ko-Kore-KR" altLang="en-US" dirty="0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20FF3B8C-D2C3-1143-884A-6B58339332B8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734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46D62B37-1239-5744-8F0D-B613A4EB2A19}"/>
              </a:ext>
            </a:extLst>
          </p:cNvPr>
          <p:cNvGrpSpPr/>
          <p:nvPr/>
        </p:nvGrpSpPr>
        <p:grpSpPr>
          <a:xfrm>
            <a:off x="891279" y="4231842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53C515E0-A52E-1C45-A85B-E3D2DADC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C8A08406-24B2-C744-98AA-564BAB389310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84E1B9-6BA8-5946-8FE0-F449F648E891}"/>
              </a:ext>
            </a:extLst>
          </p:cNvPr>
          <p:cNvSpPr txBox="1"/>
          <p:nvPr/>
        </p:nvSpPr>
        <p:spPr>
          <a:xfrm>
            <a:off x="5785442" y="880374"/>
            <a:ext cx="1170969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Implementation of the screen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3B545-C6B9-C74F-AEEF-636680CE53AF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Mobile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A3716C31-E6F5-5940-A865-591E6F1527CB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EAB532-C71C-0B44-81E8-4ED3B5E813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81300"/>
            <a:ext cx="10287000" cy="685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06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F9FFC0-D6D2-4B44-ADD6-2B002EC2CB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2781300"/>
            <a:ext cx="10287000" cy="685525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46D62B37-1239-5744-8F0D-B613A4EB2A19}"/>
              </a:ext>
            </a:extLst>
          </p:cNvPr>
          <p:cNvGrpSpPr/>
          <p:nvPr/>
        </p:nvGrpSpPr>
        <p:grpSpPr>
          <a:xfrm>
            <a:off x="891279" y="4231842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53C515E0-A52E-1C45-A85B-E3D2DADC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C8A08406-24B2-C744-98AA-564BAB389310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84E1B9-6BA8-5946-8FE0-F449F648E891}"/>
              </a:ext>
            </a:extLst>
          </p:cNvPr>
          <p:cNvSpPr txBox="1"/>
          <p:nvPr/>
        </p:nvSpPr>
        <p:spPr>
          <a:xfrm>
            <a:off x="5785442" y="880374"/>
            <a:ext cx="1170969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Implementation of the screen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3B545-C6B9-C74F-AEEF-636680CE53AF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Mobile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A3716C31-E6F5-5940-A865-591E6F1527CB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281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02232D-56D2-C84C-A6DD-D405EB11A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0" b="8009"/>
          <a:stretch/>
        </p:blipFill>
        <p:spPr>
          <a:xfrm>
            <a:off x="6153150" y="2781300"/>
            <a:ext cx="10287000" cy="685525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46D62B37-1239-5744-8F0D-B613A4EB2A19}"/>
              </a:ext>
            </a:extLst>
          </p:cNvPr>
          <p:cNvGrpSpPr/>
          <p:nvPr/>
        </p:nvGrpSpPr>
        <p:grpSpPr>
          <a:xfrm>
            <a:off x="891279" y="4231842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53C515E0-A52E-1C45-A85B-E3D2DADC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C8A08406-24B2-C744-98AA-564BAB389310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84E1B9-6BA8-5946-8FE0-F449F648E891}"/>
              </a:ext>
            </a:extLst>
          </p:cNvPr>
          <p:cNvSpPr txBox="1"/>
          <p:nvPr/>
        </p:nvSpPr>
        <p:spPr>
          <a:xfrm>
            <a:off x="5785442" y="880374"/>
            <a:ext cx="1170969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Implementation of the screen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F96D9-FBE7-3B4E-94E6-844A85DD31CA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Tablet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EB2053A7-CA51-4B45-8669-34AF27C4A9AF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535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EB1ECF-20FE-724D-AD4A-AE6ED85ED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2781300"/>
            <a:ext cx="10287000" cy="68580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46D62B37-1239-5744-8F0D-B613A4EB2A19}"/>
              </a:ext>
            </a:extLst>
          </p:cNvPr>
          <p:cNvGrpSpPr/>
          <p:nvPr/>
        </p:nvGrpSpPr>
        <p:grpSpPr>
          <a:xfrm>
            <a:off x="891279" y="4231842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53C515E0-A52E-1C45-A85B-E3D2DADC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C8A08406-24B2-C744-98AA-564BAB389310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84E1B9-6BA8-5946-8FE0-F449F648E891}"/>
              </a:ext>
            </a:extLst>
          </p:cNvPr>
          <p:cNvSpPr txBox="1"/>
          <p:nvPr/>
        </p:nvSpPr>
        <p:spPr>
          <a:xfrm>
            <a:off x="5785442" y="880374"/>
            <a:ext cx="1170969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Implementation of the screen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F96D9-FBE7-3B4E-94E6-844A85DD31CA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Tablet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EB2053A7-CA51-4B45-8669-34AF27C4A9AF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291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46D62B37-1239-5744-8F0D-B613A4EB2A19}"/>
              </a:ext>
            </a:extLst>
          </p:cNvPr>
          <p:cNvGrpSpPr/>
          <p:nvPr/>
        </p:nvGrpSpPr>
        <p:grpSpPr>
          <a:xfrm>
            <a:off x="891279" y="4231842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53C515E0-A52E-1C45-A85B-E3D2DADC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C8A08406-24B2-C744-98AA-564BAB389310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84E1B9-6BA8-5946-8FE0-F449F648E891}"/>
              </a:ext>
            </a:extLst>
          </p:cNvPr>
          <p:cNvSpPr txBox="1"/>
          <p:nvPr/>
        </p:nvSpPr>
        <p:spPr>
          <a:xfrm>
            <a:off x="5785442" y="880374"/>
            <a:ext cx="1170969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Implementation of the screen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3539E-6CB1-144D-9625-40FD964CB6D8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PC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4C8BA484-2FED-1A4A-BD63-7376DC5F12E3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94B479-A3B7-EF44-B63E-C9B1AA09D5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14" y="3327902"/>
            <a:ext cx="10263236" cy="570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52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211633-D867-A946-9B6F-20D8776E97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14" y="3346952"/>
            <a:ext cx="10263236" cy="570179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1350107" y="3726128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프로토타입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46D62B37-1239-5744-8F0D-B613A4EB2A19}"/>
              </a:ext>
            </a:extLst>
          </p:cNvPr>
          <p:cNvGrpSpPr/>
          <p:nvPr/>
        </p:nvGrpSpPr>
        <p:grpSpPr>
          <a:xfrm>
            <a:off x="891279" y="4231842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53C515E0-A52E-1C45-A85B-E3D2DADC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3" name="Object 9">
            <a:extLst>
              <a:ext uri="{FF2B5EF4-FFF2-40B4-BE49-F238E27FC236}">
                <a16:creationId xmlns:a16="http://schemas.microsoft.com/office/drawing/2014/main" id="{C8A08406-24B2-C744-98AA-564BAB389310}"/>
              </a:ext>
            </a:extLst>
          </p:cNvPr>
          <p:cNvSpPr txBox="1"/>
          <p:nvPr/>
        </p:nvSpPr>
        <p:spPr>
          <a:xfrm>
            <a:off x="1350107" y="5021643"/>
            <a:ext cx="25908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화면</a:t>
            </a:r>
            <a:r>
              <a:rPr lang="en-US" altLang="ko-KR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구현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C84E1B9-6BA8-5946-8FE0-F449F648E891}"/>
              </a:ext>
            </a:extLst>
          </p:cNvPr>
          <p:cNvSpPr txBox="1"/>
          <p:nvPr/>
        </p:nvSpPr>
        <p:spPr>
          <a:xfrm>
            <a:off x="5785442" y="880374"/>
            <a:ext cx="1170969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Implementation of the screen</a:t>
            </a:r>
            <a:endParaRPr lang="en-US" sz="5400" b="1" dirty="0">
              <a:solidFill>
                <a:srgbClr val="C2C9E4"/>
              </a:solidFill>
              <a:latin typeface="Noto Sans KR Black" panose="020B0500000000000000" pitchFamily="34" charset="-128"/>
              <a:ea typeface="Noto Sans KR Black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3539E-6CB1-144D-9625-40FD964CB6D8}"/>
              </a:ext>
            </a:extLst>
          </p:cNvPr>
          <p:cNvSpPr txBox="1"/>
          <p:nvPr/>
        </p:nvSpPr>
        <p:spPr>
          <a:xfrm>
            <a:off x="5943600" y="19431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R" sz="3600" b="1" dirty="0">
                <a:solidFill>
                  <a:srgbClr val="656878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PC</a:t>
            </a:r>
            <a:endParaRPr kumimoji="1" lang="ko-Kore-KR" altLang="en-US" sz="3600" b="1" dirty="0">
              <a:solidFill>
                <a:srgbClr val="656878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4C8BA484-2FED-1A4A-BD63-7376DC5F12E3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UI DESIGN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115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3E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04762" y="1790416"/>
            <a:ext cx="5607101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6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THANK YOU</a:t>
            </a:r>
            <a:endParaRPr 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4762" y="1422855"/>
            <a:ext cx="2414286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PARK YOUNG UN</a:t>
            </a:r>
            <a:endParaRPr 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9A391DD5-A9B9-BA45-8969-D6CD8C8BAD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45000" y="8949972"/>
            <a:ext cx="787400" cy="7874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77F3AC6-C836-A741-8A3A-ABBED34FA2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4388" y="6285981"/>
            <a:ext cx="1829319" cy="1829319"/>
          </a:xfrm>
          <a:prstGeom prst="rect">
            <a:avLst/>
          </a:prstGeom>
        </p:spPr>
      </p:pic>
      <p:sp>
        <p:nvSpPr>
          <p:cNvPr id="20" name="모서리가 둥근 사각형 설명선[R] 19">
            <a:extLst>
              <a:ext uri="{FF2B5EF4-FFF2-40B4-BE49-F238E27FC236}">
                <a16:creationId xmlns:a16="http://schemas.microsoft.com/office/drawing/2014/main" id="{21964338-AE60-6541-B46A-10AA47397923}"/>
              </a:ext>
            </a:extLst>
          </p:cNvPr>
          <p:cNvSpPr/>
          <p:nvPr/>
        </p:nvSpPr>
        <p:spPr>
          <a:xfrm>
            <a:off x="6724650" y="2171700"/>
            <a:ext cx="10439400" cy="4629057"/>
          </a:xfrm>
          <a:prstGeom prst="wedgeRoundRectCallout">
            <a:avLst>
              <a:gd name="adj1" fmla="val -67404"/>
              <a:gd name="adj2" fmla="val 4034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ko-Kore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해당</a:t>
            </a: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프로젝트를 통해 </a:t>
            </a:r>
            <a:r>
              <a:rPr kumimoji="1" lang="ko-KR" altLang="en-US" sz="2400" dirty="0" err="1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반응형</a:t>
            </a: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웹 디자인에 대하여 </a:t>
            </a:r>
            <a:endParaRPr kumimoji="1" lang="en-US" altLang="ko-KR" sz="24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조금 더 심도 있게 학습하는 계기가 되었다</a:t>
            </a:r>
            <a:r>
              <a:rPr kumimoji="1" lang="en-US" altLang="ko-KR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en-US" altLang="ko-KR" sz="24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사용자의 편리함을 우선으로 하여</a:t>
            </a:r>
            <a:r>
              <a:rPr kumimoji="1" lang="en-US" altLang="ko-KR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감각적인 디자인과 </a:t>
            </a:r>
            <a:endParaRPr kumimoji="1" lang="en-US" altLang="ko-KR" sz="24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구체화하여 구현하는 코딩의 </a:t>
            </a:r>
            <a:r>
              <a:rPr kumimoji="1" lang="ko-KR" altLang="en-US" sz="2400" dirty="0" err="1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중도점을</a:t>
            </a: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찾아 적절히 조합하여</a:t>
            </a:r>
            <a:endParaRPr kumimoji="1" lang="en-US" altLang="ko-KR" sz="24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사용자에게 심미성과 편리성을 모두 경험하게 할 수 있는</a:t>
            </a:r>
            <a:endParaRPr kumimoji="1" lang="en-US" altLang="ko-KR" sz="24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좋은 </a:t>
            </a:r>
            <a:r>
              <a:rPr kumimoji="1" lang="en-US" altLang="ko-KR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UX</a:t>
            </a:r>
            <a:r>
              <a:rPr kumimoji="1" lang="ko-KR" altLang="en-US" sz="2400" dirty="0" err="1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가진 웹 컨텐츠를 만들 수 있도록 노력해야겠다고 깨달았다</a:t>
            </a:r>
            <a:r>
              <a:rPr kumimoji="1" lang="en-US" altLang="ko-KR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또한</a:t>
            </a:r>
            <a:r>
              <a:rPr kumimoji="1" lang="en-US" altLang="ko-KR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단순히 </a:t>
            </a:r>
            <a:r>
              <a:rPr kumimoji="1" lang="ko-KR" altLang="en-US" sz="2400" dirty="0" err="1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트렌디하다고</a:t>
            </a: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감상만 하던 웹 페이지를 직접 리디자인하고</a:t>
            </a:r>
            <a:endParaRPr kumimoji="1" lang="en-US" altLang="ko-KR" sz="24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구현하는 과정에서 뿌듯함과 성취감을 느낄 수 있어</a:t>
            </a:r>
            <a:r>
              <a:rPr kumimoji="1" lang="en-US" altLang="ko-KR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뜻 깊은 프로젝트였다고 생각한다</a:t>
            </a:r>
            <a:r>
              <a:rPr kumimoji="1" lang="en-US" altLang="ko-KR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kumimoji="1" lang="ko-KR" altLang="en-US" sz="24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kumimoji="1" lang="en-US" altLang="ko-KR" sz="24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48D1B69-EDA3-0B4F-94A1-4732FDA3340F}"/>
              </a:ext>
            </a:extLst>
          </p:cNvPr>
          <p:cNvSpPr/>
          <p:nvPr/>
        </p:nvSpPr>
        <p:spPr>
          <a:xfrm>
            <a:off x="3004387" y="3847581"/>
            <a:ext cx="1829319" cy="1829319"/>
          </a:xfrm>
          <a:prstGeom prst="ellipse">
            <a:avLst/>
          </a:prstGeom>
          <a:solidFill>
            <a:srgbClr val="C2C9E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소감</a:t>
            </a:r>
            <a:endParaRPr kumimoji="1" lang="ko-Kore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17A2A072-28AD-E049-93EA-0A0356114231}"/>
              </a:ext>
            </a:extLst>
          </p:cNvPr>
          <p:cNvGrpSpPr/>
          <p:nvPr/>
        </p:nvGrpSpPr>
        <p:grpSpPr>
          <a:xfrm>
            <a:off x="891279" y="2936327"/>
            <a:ext cx="3680721" cy="2133600"/>
            <a:chOff x="924810" y="1955663"/>
            <a:chExt cx="3680721" cy="1745139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E0314363-9FF0-7546-9641-156C9B31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A393078D-49D3-8245-9E80-D670E79A25B4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E62BDB2D-9B29-644D-B08A-11DAD02E026B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98823C1B-FC67-814E-98E3-8051F7862466}"/>
              </a:ext>
            </a:extLst>
          </p:cNvPr>
          <p:cNvSpPr txBox="1"/>
          <p:nvPr/>
        </p:nvSpPr>
        <p:spPr>
          <a:xfrm>
            <a:off x="5785443" y="880374"/>
            <a:ext cx="531959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Topic</a:t>
            </a: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83856B8E-532B-CC46-87E3-55B31261078A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119155A-07D2-CB43-AA21-8518CB0A7543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60CAC79C-77A5-1C4A-84AE-BDE73E8B2E05}"/>
              </a:ext>
            </a:extLst>
          </p:cNvPr>
          <p:cNvSpPr txBox="1"/>
          <p:nvPr/>
        </p:nvSpPr>
        <p:spPr>
          <a:xfrm>
            <a:off x="5497353" y="5069927"/>
            <a:ext cx="6449643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 err="1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코스메틱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브랜드 </a:t>
            </a:r>
            <a:r>
              <a:rPr lang="ko-KR" altLang="en-US" sz="3000" dirty="0"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‘</a:t>
            </a:r>
            <a:r>
              <a:rPr lang="en-US" altLang="ko-KR" sz="3000" dirty="0"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NONFICTION’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을 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/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/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벤치마킹 함으로 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/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/>
            <a:r>
              <a:rPr lang="ko-KR" altLang="en-US" sz="3000" dirty="0" err="1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반응형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웹 사이트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/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/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Redesign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및 화면 구현 </a:t>
            </a:r>
          </a:p>
        </p:txBody>
      </p:sp>
      <p:sp>
        <p:nvSpPr>
          <p:cNvPr id="49" name="Object 11">
            <a:extLst>
              <a:ext uri="{FF2B5EF4-FFF2-40B4-BE49-F238E27FC236}">
                <a16:creationId xmlns:a16="http://schemas.microsoft.com/office/drawing/2014/main" id="{1CCEA668-C978-B84A-A17D-20ED72E73EBE}"/>
              </a:ext>
            </a:extLst>
          </p:cNvPr>
          <p:cNvSpPr txBox="1"/>
          <p:nvPr/>
        </p:nvSpPr>
        <p:spPr>
          <a:xfrm>
            <a:off x="5751450" y="3086100"/>
            <a:ext cx="594145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endParaRPr lang="en-US" sz="4800" b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3BB8B6B-9E7D-2E4E-A2B9-0A1D64B39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549" y="2781300"/>
            <a:ext cx="5941450" cy="5941450"/>
          </a:xfrm>
          <a:prstGeom prst="rect">
            <a:avLst/>
          </a:prstGeom>
        </p:spPr>
      </p:pic>
      <p:sp>
        <p:nvSpPr>
          <p:cNvPr id="56" name="Object 11">
            <a:extLst>
              <a:ext uri="{FF2B5EF4-FFF2-40B4-BE49-F238E27FC236}">
                <a16:creationId xmlns:a16="http://schemas.microsoft.com/office/drawing/2014/main" id="{45683FDF-7C53-BE44-9D2A-ADC709E5EC7C}"/>
              </a:ext>
            </a:extLst>
          </p:cNvPr>
          <p:cNvSpPr txBox="1"/>
          <p:nvPr/>
        </p:nvSpPr>
        <p:spPr>
          <a:xfrm>
            <a:off x="5751450" y="4091946"/>
            <a:ext cx="59414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논픽션 </a:t>
            </a:r>
            <a:r>
              <a:rPr lang="en-US" altLang="ko-KR" sz="2000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순수하고 솔직한 본질의 힘</a:t>
            </a:r>
            <a:endParaRPr lang="en-US" sz="20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grpSp>
        <p:nvGrpSpPr>
          <p:cNvPr id="9" name="그룹 1002">
            <a:extLst>
              <a:ext uri="{FF2B5EF4-FFF2-40B4-BE49-F238E27FC236}">
                <a16:creationId xmlns:a16="http://schemas.microsoft.com/office/drawing/2014/main" id="{89F82681-33B2-F346-9E7A-B14FD4959EB6}"/>
              </a:ext>
            </a:extLst>
          </p:cNvPr>
          <p:cNvGrpSpPr/>
          <p:nvPr/>
        </p:nvGrpSpPr>
        <p:grpSpPr>
          <a:xfrm>
            <a:off x="891279" y="4152900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1FA12F69-7A55-4B4A-BC89-B9B18E32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979D51B-ABC9-9549-86A5-8097AC054A9B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65F019B-D674-984D-BC85-0AEDC01846B6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Intention of the plan</a:t>
            </a: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FFF97D1-E3C0-CF43-9010-913F86CDF7C0}"/>
              </a:ext>
            </a:extLst>
          </p:cNvPr>
          <p:cNvSpPr txBox="1"/>
          <p:nvPr/>
        </p:nvSpPr>
        <p:spPr>
          <a:xfrm>
            <a:off x="5785442" y="2592564"/>
            <a:ext cx="11291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‘</a:t>
            </a:r>
            <a:r>
              <a:rPr lang="en-US" altLang="ko-KR" sz="3000" b="1" dirty="0"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’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의  웹 페이지의 디자인 방면에서 아쉬웠던 부분을 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Redesign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함으로 보완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4F36B886-7D08-FB43-A48A-6B018898E0E2}"/>
              </a:ext>
            </a:extLst>
          </p:cNvPr>
          <p:cNvSpPr txBox="1"/>
          <p:nvPr/>
        </p:nvSpPr>
        <p:spPr>
          <a:xfrm>
            <a:off x="5785442" y="4408076"/>
            <a:ext cx="11291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2.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‘</a:t>
            </a:r>
            <a:r>
              <a:rPr lang="en-US" altLang="ko-KR" sz="3000" b="1" dirty="0"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’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의 웹 페이지에서 구현되지 않았던 기능들을 추가하고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개선이 필요하다 느꼈던 동적인 기능을 수정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4200AF3B-1B78-8849-B538-9410D7B215A3}"/>
              </a:ext>
            </a:extLst>
          </p:cNvPr>
          <p:cNvSpPr txBox="1"/>
          <p:nvPr/>
        </p:nvSpPr>
        <p:spPr>
          <a:xfrm>
            <a:off x="5785442" y="6223588"/>
            <a:ext cx="11291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3.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‘</a:t>
            </a:r>
            <a:r>
              <a:rPr lang="en-US" altLang="ko-KR" sz="3000" b="1" dirty="0"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’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의 웹 페이지에서 눈에 띄던 매력적인 기능을 구현해봄으로써 </a:t>
            </a:r>
            <a:r>
              <a:rPr lang="ko-KR" altLang="en-US" sz="3000" dirty="0" smtClean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세련된 </a:t>
            </a:r>
            <a:r>
              <a:rPr lang="ko-KR" altLang="en-US" sz="3000" dirty="0" err="1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반응형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웹 구현    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3E8FD5CF-33C5-F143-964E-2120F7684417}"/>
              </a:ext>
            </a:extLst>
          </p:cNvPr>
          <p:cNvSpPr txBox="1"/>
          <p:nvPr/>
        </p:nvSpPr>
        <p:spPr>
          <a:xfrm>
            <a:off x="5785442" y="8039100"/>
            <a:ext cx="11291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4.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상위 과정을 통해 ‘</a:t>
            </a:r>
            <a:r>
              <a:rPr lang="en-US" altLang="ko-KR" sz="3000" b="1" dirty="0"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r>
              <a:rPr lang="en-US" altLang="ko-KR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’</a:t>
            </a:r>
            <a:r>
              <a:rPr lang="ko-KR" altLang="en-US" sz="3000" dirty="0"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의 웹 페이지에서 장단점을 찾고 이를 완성도 있는 웹 페이지 제작의 중요 요소로 참고</a:t>
            </a:r>
            <a:endParaRPr lang="en-US" altLang="ko-KR" sz="3000" dirty="0"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D87DD93-24AD-B54D-A164-75510FBB52CA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07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grpSp>
        <p:nvGrpSpPr>
          <p:cNvPr id="9" name="그룹 1002">
            <a:extLst>
              <a:ext uri="{FF2B5EF4-FFF2-40B4-BE49-F238E27FC236}">
                <a16:creationId xmlns:a16="http://schemas.microsoft.com/office/drawing/2014/main" id="{89F82681-33B2-F346-9E7A-B14FD4959EB6}"/>
              </a:ext>
            </a:extLst>
          </p:cNvPr>
          <p:cNvGrpSpPr/>
          <p:nvPr/>
        </p:nvGrpSpPr>
        <p:grpSpPr>
          <a:xfrm>
            <a:off x="891279" y="4152900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1FA12F69-7A55-4B4A-BC89-B9B18E32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979D51B-ABC9-9549-86A5-8097AC054A9B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65F019B-D674-984D-BC85-0AEDC01846B6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Intention of the plan</a:t>
            </a: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FFF97D1-E3C0-CF43-9010-913F86CDF7C0}"/>
              </a:ext>
            </a:extLst>
          </p:cNvPr>
          <p:cNvSpPr txBox="1"/>
          <p:nvPr/>
        </p:nvSpPr>
        <p:spPr>
          <a:xfrm>
            <a:off x="5785442" y="1836324"/>
            <a:ext cx="112910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‘</a:t>
            </a:r>
            <a:r>
              <a:rPr lang="en-US" altLang="ko-KR" sz="2000" b="1" dirty="0">
                <a:solidFill>
                  <a:srgbClr val="656878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r>
              <a:rPr lang="en-US" altLang="ko-KR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’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의  웹 페이지의 디자인 방면에서 아쉬웠던 부분을 </a:t>
            </a:r>
            <a:r>
              <a:rPr lang="en-US" altLang="ko-KR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Redesign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함으로 보완</a:t>
            </a:r>
            <a:endParaRPr lang="en-US" altLang="ko-KR" sz="20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E9D40E-E11A-3347-A501-55BD8586E0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37"/>
          <a:stretch/>
        </p:blipFill>
        <p:spPr>
          <a:xfrm>
            <a:off x="5973700" y="2620084"/>
            <a:ext cx="3977573" cy="58305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2C09759-1E87-164D-B33D-D4B9D37925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53" b="1"/>
          <a:stretch/>
        </p:blipFill>
        <p:spPr>
          <a:xfrm>
            <a:off x="8957843" y="5296643"/>
            <a:ext cx="2676879" cy="3909927"/>
          </a:xfrm>
          <a:prstGeom prst="rect">
            <a:avLst/>
          </a:prstGeom>
        </p:spPr>
      </p:pic>
      <p:sp>
        <p:nvSpPr>
          <p:cNvPr id="31" name="Object 9">
            <a:extLst>
              <a:ext uri="{FF2B5EF4-FFF2-40B4-BE49-F238E27FC236}">
                <a16:creationId xmlns:a16="http://schemas.microsoft.com/office/drawing/2014/main" id="{1A9D841F-DE94-C742-82E4-767104FC6E83}"/>
              </a:ext>
            </a:extLst>
          </p:cNvPr>
          <p:cNvSpPr txBox="1"/>
          <p:nvPr/>
        </p:nvSpPr>
        <p:spPr>
          <a:xfrm>
            <a:off x="6994820" y="9486900"/>
            <a:ext cx="39260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‘</a:t>
            </a:r>
            <a:r>
              <a:rPr lang="en-US" altLang="ko-KR" b="1" dirty="0">
                <a:solidFill>
                  <a:srgbClr val="656878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r>
              <a:rPr lang="en-US" altLang="ko-KR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’ </a:t>
            </a:r>
            <a:r>
              <a:rPr lang="ko-KR" altLang="en-US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웹</a:t>
            </a:r>
            <a:r>
              <a:rPr lang="en-US" altLang="ko-KR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r>
              <a:rPr lang="ko-KR" altLang="en-US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페이지 </a:t>
            </a:r>
            <a:r>
              <a:rPr lang="en-US" altLang="ko-KR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pc ver.</a:t>
            </a: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689F0AF3-454B-E547-8918-7BB87F24E5E4}"/>
              </a:ext>
            </a:extLst>
          </p:cNvPr>
          <p:cNvSpPr txBox="1"/>
          <p:nvPr/>
        </p:nvSpPr>
        <p:spPr>
          <a:xfrm>
            <a:off x="12452723" y="5081036"/>
            <a:ext cx="5091327" cy="33696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감각적인 이미지 배치로 심미성은 좋으나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텍스트는 거의 없고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오직  이미지로만 구성하여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해당 웹 페이지의 정보를 전달하기 어려운 점이 있다</a:t>
            </a: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CEB48687-ADEE-514A-A5D9-13812072117A}"/>
              </a:ext>
            </a:extLst>
          </p:cNvPr>
          <p:cNvSpPr txBox="1"/>
          <p:nvPr/>
        </p:nvSpPr>
        <p:spPr>
          <a:xfrm>
            <a:off x="12420600" y="3879270"/>
            <a:ext cx="5155572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500" b="1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Text</a:t>
            </a:r>
            <a:r>
              <a:rPr lang="ko-KR" altLang="en-US" sz="4500" b="1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의 부재</a:t>
            </a:r>
            <a:endParaRPr lang="en-US" sz="4500" b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CC1172A8-7732-6042-BEA5-D92A77C4776E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467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9">
            <a:extLst>
              <a:ext uri="{FF2B5EF4-FFF2-40B4-BE49-F238E27FC236}">
                <a16:creationId xmlns:a16="http://schemas.microsoft.com/office/drawing/2014/main" id="{2FFF97D1-E3C0-CF43-9010-913F86CDF7C0}"/>
              </a:ext>
            </a:extLst>
          </p:cNvPr>
          <p:cNvSpPr txBox="1"/>
          <p:nvPr/>
        </p:nvSpPr>
        <p:spPr>
          <a:xfrm>
            <a:off x="5785442" y="1841804"/>
            <a:ext cx="11291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‘</a:t>
            </a:r>
            <a:r>
              <a:rPr lang="en-US" altLang="ko-KR" sz="2000" b="1" dirty="0">
                <a:solidFill>
                  <a:srgbClr val="656878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r>
              <a:rPr lang="en-US" altLang="ko-KR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’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의 웹 페이지에서 구현되지 않았던 기능들을 추가하고</a:t>
            </a:r>
            <a:r>
              <a:rPr lang="en-US" altLang="ko-KR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개선이 필요하다 느꼈던 동적인 기능을 수정</a:t>
            </a:r>
          </a:p>
          <a:p>
            <a:endParaRPr lang="en-US" altLang="ko-KR" sz="20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grpSp>
        <p:nvGrpSpPr>
          <p:cNvPr id="9" name="그룹 1002">
            <a:extLst>
              <a:ext uri="{FF2B5EF4-FFF2-40B4-BE49-F238E27FC236}">
                <a16:creationId xmlns:a16="http://schemas.microsoft.com/office/drawing/2014/main" id="{89F82681-33B2-F346-9E7A-B14FD4959EB6}"/>
              </a:ext>
            </a:extLst>
          </p:cNvPr>
          <p:cNvGrpSpPr/>
          <p:nvPr/>
        </p:nvGrpSpPr>
        <p:grpSpPr>
          <a:xfrm>
            <a:off x="891279" y="4152900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1FA12F69-7A55-4B4A-BC89-B9B18E32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979D51B-ABC9-9549-86A5-8097AC054A9B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65F019B-D674-984D-BC85-0AEDC01846B6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Intention of the plan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6E4581-755B-0045-8C98-A7EC75F3C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73" y="3362005"/>
            <a:ext cx="5829300" cy="5524500"/>
          </a:xfrm>
          <a:prstGeom prst="rect">
            <a:avLst/>
          </a:prstGeom>
        </p:spPr>
      </p:pic>
      <p:sp>
        <p:nvSpPr>
          <p:cNvPr id="20" name="Object 9">
            <a:extLst>
              <a:ext uri="{FF2B5EF4-FFF2-40B4-BE49-F238E27FC236}">
                <a16:creationId xmlns:a16="http://schemas.microsoft.com/office/drawing/2014/main" id="{E8A14C3F-F7DE-8A43-8157-3DDAF43EB218}"/>
              </a:ext>
            </a:extLst>
          </p:cNvPr>
          <p:cNvSpPr txBox="1"/>
          <p:nvPr/>
        </p:nvSpPr>
        <p:spPr>
          <a:xfrm>
            <a:off x="12452723" y="4868934"/>
            <a:ext cx="5091327" cy="41852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내비게이션에 백그라운드가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지정되어 있지 않고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스크롤 이동으로 배경이 바뀌어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가시성이 떨어지며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각 카테고리에 마우스 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호버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시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나타나는 서브 메뉴의 움직임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속도가 빨라 사용자에게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불편함을 줄 가능성이 있다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00F21E8E-CCEB-3A4C-86B1-3496625D8990}"/>
              </a:ext>
            </a:extLst>
          </p:cNvPr>
          <p:cNvSpPr txBox="1"/>
          <p:nvPr/>
        </p:nvSpPr>
        <p:spPr>
          <a:xfrm>
            <a:off x="12420600" y="3264463"/>
            <a:ext cx="5155572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Navigation</a:t>
            </a:r>
            <a:r>
              <a:rPr lang="ko-KR" altLang="en-US" sz="4500" b="1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의 가시성</a:t>
            </a:r>
            <a:endParaRPr lang="en-US" sz="4500" b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67EAE775-E08A-AC40-831C-5FD128156149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29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9">
            <a:extLst>
              <a:ext uri="{FF2B5EF4-FFF2-40B4-BE49-F238E27FC236}">
                <a16:creationId xmlns:a16="http://schemas.microsoft.com/office/drawing/2014/main" id="{2FFF97D1-E3C0-CF43-9010-913F86CDF7C0}"/>
              </a:ext>
            </a:extLst>
          </p:cNvPr>
          <p:cNvSpPr txBox="1"/>
          <p:nvPr/>
        </p:nvSpPr>
        <p:spPr>
          <a:xfrm>
            <a:off x="5785442" y="2004160"/>
            <a:ext cx="112910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‘</a:t>
            </a:r>
            <a:r>
              <a:rPr lang="en-US" altLang="ko-KR" sz="2000" b="1" dirty="0">
                <a:solidFill>
                  <a:srgbClr val="656878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r>
              <a:rPr lang="en-US" altLang="ko-KR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’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의 웹 페이지에서 눈에 띄던 매력적인 기능을 </a:t>
            </a:r>
            <a:r>
              <a:rPr lang="ko-KR" altLang="en-US" sz="2000" dirty="0" smtClean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구현해봄으로써 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세련된 </a:t>
            </a:r>
            <a:r>
              <a:rPr lang="ko-KR" altLang="en-US" sz="2000" dirty="0" err="1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반응형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웹 구현 </a:t>
            </a:r>
            <a:endParaRPr lang="en-US" altLang="ko-KR" sz="20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grpSp>
        <p:nvGrpSpPr>
          <p:cNvPr id="9" name="그룹 1002">
            <a:extLst>
              <a:ext uri="{FF2B5EF4-FFF2-40B4-BE49-F238E27FC236}">
                <a16:creationId xmlns:a16="http://schemas.microsoft.com/office/drawing/2014/main" id="{89F82681-33B2-F346-9E7A-B14FD4959EB6}"/>
              </a:ext>
            </a:extLst>
          </p:cNvPr>
          <p:cNvGrpSpPr/>
          <p:nvPr/>
        </p:nvGrpSpPr>
        <p:grpSpPr>
          <a:xfrm>
            <a:off x="891279" y="4152900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1FA12F69-7A55-4B4A-BC89-B9B18E32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979D51B-ABC9-9549-86A5-8097AC054A9B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65F019B-D674-984D-BC85-0AEDC01846B6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Intention of the plan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8B0CA3-D977-E544-BBF6-AFF04B1FB0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" t="12924" r="7769" b="11521"/>
          <a:stretch/>
        </p:blipFill>
        <p:spPr>
          <a:xfrm>
            <a:off x="5863702" y="3362004"/>
            <a:ext cx="5349034" cy="5820095"/>
          </a:xfrm>
          <a:prstGeom prst="rect">
            <a:avLst/>
          </a:prstGeom>
        </p:spPr>
      </p:pic>
      <p:sp>
        <p:nvSpPr>
          <p:cNvPr id="20" name="Object 9">
            <a:extLst>
              <a:ext uri="{FF2B5EF4-FFF2-40B4-BE49-F238E27FC236}">
                <a16:creationId xmlns:a16="http://schemas.microsoft.com/office/drawing/2014/main" id="{3037B77D-DFFD-4E4E-9353-4A16CA391295}"/>
              </a:ext>
            </a:extLst>
          </p:cNvPr>
          <p:cNvSpPr txBox="1"/>
          <p:nvPr/>
        </p:nvSpPr>
        <p:spPr>
          <a:xfrm>
            <a:off x="12452723" y="4999739"/>
            <a:ext cx="5091327" cy="39236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360º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로 회전하며 아래로 내려가는 스크롤이 가장 먼저 눈에 들어오는데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,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해당 스크롤은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Top 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버튼을 대체하여 기능적인 측면과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UX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의 측면 두가지를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다 만족시킨다고 할 수 있다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5DF47336-DDD0-514B-BFC0-91BD71E338FA}"/>
              </a:ext>
            </a:extLst>
          </p:cNvPr>
          <p:cNvSpPr txBox="1"/>
          <p:nvPr/>
        </p:nvSpPr>
        <p:spPr>
          <a:xfrm>
            <a:off x="12420600" y="3708254"/>
            <a:ext cx="5155572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Turn Scroll</a:t>
            </a:r>
            <a:endParaRPr lang="en-US" sz="4500" b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49A9657B-FAF3-0D49-948F-14678A769673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84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9">
            <a:extLst>
              <a:ext uri="{FF2B5EF4-FFF2-40B4-BE49-F238E27FC236}">
                <a16:creationId xmlns:a16="http://schemas.microsoft.com/office/drawing/2014/main" id="{2FFF97D1-E3C0-CF43-9010-913F86CDF7C0}"/>
              </a:ext>
            </a:extLst>
          </p:cNvPr>
          <p:cNvSpPr txBox="1"/>
          <p:nvPr/>
        </p:nvSpPr>
        <p:spPr>
          <a:xfrm>
            <a:off x="5785442" y="1850272"/>
            <a:ext cx="1129102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‘</a:t>
            </a:r>
            <a:r>
              <a:rPr lang="en-US" altLang="ko-KR" sz="2000" b="1" dirty="0">
                <a:solidFill>
                  <a:srgbClr val="656878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r>
              <a:rPr lang="en-US" altLang="ko-KR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’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의 웹 페이지에서 눈에 띄던 매력적인 기능을 구현해봄으로써 </a:t>
            </a:r>
            <a:r>
              <a:rPr lang="ko-KR" altLang="en-US" sz="2000" dirty="0" err="1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트렌디한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기능을 활용하여 세련된 </a:t>
            </a:r>
            <a:r>
              <a:rPr lang="ko-KR" altLang="en-US" sz="2000" dirty="0" err="1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반응형</a:t>
            </a:r>
            <a:r>
              <a:rPr lang="ko-KR" altLang="en-US" sz="2000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웹 구현 </a:t>
            </a:r>
            <a:endParaRPr lang="en-US" altLang="ko-KR" sz="2000" dirty="0">
              <a:solidFill>
                <a:srgbClr val="656878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E3191C-D1BF-C54C-861F-1D8DB3D2BF50}"/>
              </a:ext>
            </a:extLst>
          </p:cNvPr>
          <p:cNvSpPr/>
          <p:nvPr/>
        </p:nvSpPr>
        <p:spPr>
          <a:xfrm>
            <a:off x="1" y="1286"/>
            <a:ext cx="4495800" cy="10285714"/>
          </a:xfrm>
          <a:prstGeom prst="rect">
            <a:avLst/>
          </a:prstGeom>
          <a:solidFill>
            <a:srgbClr val="E3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FD8C81-9DD1-2A43-A33E-8027FA155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32" y="647700"/>
            <a:ext cx="2495738" cy="1388679"/>
          </a:xfrm>
          <a:prstGeom prst="rect">
            <a:avLst/>
          </a:prstGeom>
        </p:spPr>
      </p:pic>
      <p:grpSp>
        <p:nvGrpSpPr>
          <p:cNvPr id="9" name="그룹 1002">
            <a:extLst>
              <a:ext uri="{FF2B5EF4-FFF2-40B4-BE49-F238E27FC236}">
                <a16:creationId xmlns:a16="http://schemas.microsoft.com/office/drawing/2014/main" id="{89F82681-33B2-F346-9E7A-B14FD4959EB6}"/>
              </a:ext>
            </a:extLst>
          </p:cNvPr>
          <p:cNvGrpSpPr/>
          <p:nvPr/>
        </p:nvGrpSpPr>
        <p:grpSpPr>
          <a:xfrm>
            <a:off x="891279" y="4152900"/>
            <a:ext cx="3680721" cy="2133600"/>
            <a:chOff x="924810" y="1955663"/>
            <a:chExt cx="3680721" cy="1745139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1FA12F69-7A55-4B4A-BC89-B9B18E32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A7260F1E-84B5-C34C-A7E3-CF2406FDA5B6}"/>
              </a:ext>
            </a:extLst>
          </p:cNvPr>
          <p:cNvSpPr txBox="1"/>
          <p:nvPr/>
        </p:nvSpPr>
        <p:spPr>
          <a:xfrm>
            <a:off x="1786640" y="4942701"/>
            <a:ext cx="171773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기획의도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08B9698-7D7E-B944-BE30-06BDEF169AD8}"/>
              </a:ext>
            </a:extLst>
          </p:cNvPr>
          <p:cNvSpPr txBox="1"/>
          <p:nvPr/>
        </p:nvSpPr>
        <p:spPr>
          <a:xfrm>
            <a:off x="2168466" y="3726128"/>
            <a:ext cx="954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Noto Sans CJK KR Black" pitchFamily="34" charset="0"/>
              </a:rPr>
              <a:t>주제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979D51B-ABC9-9549-86A5-8097AC054A9B}"/>
              </a:ext>
            </a:extLst>
          </p:cNvPr>
          <p:cNvSpPr txBox="1"/>
          <p:nvPr/>
        </p:nvSpPr>
        <p:spPr>
          <a:xfrm>
            <a:off x="1671927" y="6235473"/>
            <a:ext cx="19471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dirty="0">
                <a:solidFill>
                  <a:srgbClr val="656878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스토리보드</a:t>
            </a:r>
            <a:endParaRPr lang="en-US" dirty="0">
              <a:solidFill>
                <a:srgbClr val="656878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865F019B-D674-984D-BC85-0AEDC01846B6}"/>
              </a:ext>
            </a:extLst>
          </p:cNvPr>
          <p:cNvSpPr txBox="1"/>
          <p:nvPr/>
        </p:nvSpPr>
        <p:spPr>
          <a:xfrm>
            <a:off x="5785442" y="880374"/>
            <a:ext cx="953075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 dirty="0">
                <a:solidFill>
                  <a:srgbClr val="C2C9E4"/>
                </a:solidFill>
                <a:latin typeface="Noto Sans KR Black" panose="020B0500000000000000" pitchFamily="34" charset="-128"/>
                <a:ea typeface="Noto Sans KR Black" panose="020B0500000000000000" pitchFamily="34" charset="-128"/>
              </a:rPr>
              <a:t>Intention of the plan</a:t>
            </a: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3037B77D-DFFD-4E4E-9353-4A16CA391295}"/>
              </a:ext>
            </a:extLst>
          </p:cNvPr>
          <p:cNvSpPr txBox="1"/>
          <p:nvPr/>
        </p:nvSpPr>
        <p:spPr>
          <a:xfrm>
            <a:off x="12452723" y="5177852"/>
            <a:ext cx="5091327" cy="33696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그러나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모바일 버전일 경우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자연스럽게 스크롤 버튼이 사라지며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Top 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버튼 또한 사라지므로 해당 부분은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개선이 필요하다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Noto Sans CJK KR Black" pitchFamily="34" charset="0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5DF47336-DDD0-514B-BFC0-91BD71E338FA}"/>
              </a:ext>
            </a:extLst>
          </p:cNvPr>
          <p:cNvSpPr txBox="1"/>
          <p:nvPr/>
        </p:nvSpPr>
        <p:spPr>
          <a:xfrm>
            <a:off x="12420600" y="3708254"/>
            <a:ext cx="5155572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>
                <a:solidFill>
                  <a:srgbClr val="000000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Turn Scroll</a:t>
            </a:r>
            <a:endParaRPr lang="en-US" sz="4500" b="1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0C189-9C64-024B-8F74-3B6AC31944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t="30" r="-278" b="87313"/>
          <a:stretch/>
        </p:blipFill>
        <p:spPr>
          <a:xfrm>
            <a:off x="5831602" y="2991938"/>
            <a:ext cx="3312398" cy="61901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C8DC5C8-8354-2743-9FE7-10852A84F4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81558" r="-1706" b="9137"/>
          <a:stretch/>
        </p:blipFill>
        <p:spPr>
          <a:xfrm>
            <a:off x="8729155" y="5581764"/>
            <a:ext cx="2701798" cy="3786762"/>
          </a:xfrm>
          <a:prstGeom prst="rect">
            <a:avLst/>
          </a:prstGeom>
        </p:spPr>
      </p:pic>
      <p:sp>
        <p:nvSpPr>
          <p:cNvPr id="22" name="Object 9">
            <a:extLst>
              <a:ext uri="{FF2B5EF4-FFF2-40B4-BE49-F238E27FC236}">
                <a16:creationId xmlns:a16="http://schemas.microsoft.com/office/drawing/2014/main" id="{57279B48-0705-D141-814B-7BBB47678F63}"/>
              </a:ext>
            </a:extLst>
          </p:cNvPr>
          <p:cNvSpPr txBox="1"/>
          <p:nvPr/>
        </p:nvSpPr>
        <p:spPr>
          <a:xfrm>
            <a:off x="6659622" y="9535606"/>
            <a:ext cx="41390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‘</a:t>
            </a:r>
            <a:r>
              <a:rPr lang="en-US" altLang="ko-KR" b="1" dirty="0">
                <a:solidFill>
                  <a:srgbClr val="656878"/>
                </a:solidFill>
                <a:latin typeface="Nanum Myeongjo" panose="02020603020101020101" pitchFamily="18" charset="-127"/>
                <a:ea typeface="Nanum Myeongjo" panose="02020603020101020101" pitchFamily="18" charset="-127"/>
                <a:cs typeface="Noto Sans CJK KR Black" pitchFamily="34" charset="0"/>
              </a:rPr>
              <a:t>NONFICTION</a:t>
            </a:r>
            <a:r>
              <a:rPr lang="en-US" altLang="ko-KR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’ </a:t>
            </a:r>
            <a:r>
              <a:rPr lang="ko-KR" altLang="en-US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웹</a:t>
            </a:r>
            <a:r>
              <a:rPr lang="en-US" altLang="ko-KR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 </a:t>
            </a:r>
            <a:r>
              <a:rPr lang="ko-KR" altLang="en-US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페이지 </a:t>
            </a:r>
            <a:r>
              <a:rPr lang="en-US" altLang="ko-KR" dirty="0">
                <a:solidFill>
                  <a:srgbClr val="656878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Noto Sans CJK KR Black" pitchFamily="34" charset="0"/>
              </a:rPr>
              <a:t>mobile ver.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13DA63C5-7F48-C243-ADD9-24AB4E4AE940}"/>
              </a:ext>
            </a:extLst>
          </p:cNvPr>
          <p:cNvSpPr txBox="1"/>
          <p:nvPr/>
        </p:nvSpPr>
        <p:spPr>
          <a:xfrm>
            <a:off x="1000032" y="2654118"/>
            <a:ext cx="33433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kern="0" spc="500" dirty="0">
                <a:solidFill>
                  <a:srgbClr val="FFFFF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CONCEPT</a:t>
            </a:r>
            <a:endParaRPr lang="en-US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73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1169</Words>
  <Application>Microsoft Office PowerPoint</Application>
  <PresentationFormat>사용자 지정</PresentationFormat>
  <Paragraphs>392</Paragraphs>
  <Slides>38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2" baseType="lpstr">
      <vt:lpstr>경기천년제목V Bold</vt:lpstr>
      <vt:lpstr>Nanum Gothic</vt:lpstr>
      <vt:lpstr>Noto Sans CJK KR Black</vt:lpstr>
      <vt:lpstr>?? ??</vt:lpstr>
      <vt:lpstr>Nanum Myeongjo</vt:lpstr>
      <vt:lpstr>맑은 고딕</vt:lpstr>
      <vt:lpstr>Noto Sans CJK KR Bold</vt:lpstr>
      <vt:lpstr>Noto Sans KR Black</vt:lpstr>
      <vt:lpstr>Noto Sans KR</vt:lpstr>
      <vt:lpstr>Calibri</vt:lpstr>
      <vt:lpstr>Arial</vt:lpstr>
      <vt:lpstr>Noto Sans KR Medium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YJ</cp:lastModifiedBy>
  <cp:revision>61</cp:revision>
  <dcterms:created xsi:type="dcterms:W3CDTF">2022-03-05T15:26:32Z</dcterms:created>
  <dcterms:modified xsi:type="dcterms:W3CDTF">2022-03-08T00:35:17Z</dcterms:modified>
</cp:coreProperties>
</file>